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7" r:id="rId1"/>
    <p:sldMasterId id="2147483712" r:id="rId2"/>
  </p:sldMasterIdLst>
  <p:notesMasterIdLst>
    <p:notesMasterId r:id="rId125"/>
  </p:notesMasterIdLst>
  <p:handoutMasterIdLst>
    <p:handoutMasterId r:id="rId126"/>
  </p:handoutMasterIdLst>
  <p:sldIdLst>
    <p:sldId id="280" r:id="rId3"/>
    <p:sldId id="256" r:id="rId4"/>
    <p:sldId id="257" r:id="rId5"/>
    <p:sldId id="258" r:id="rId6"/>
    <p:sldId id="259" r:id="rId7"/>
    <p:sldId id="354" r:id="rId8"/>
    <p:sldId id="335" r:id="rId9"/>
    <p:sldId id="591" r:id="rId10"/>
    <p:sldId id="593" r:id="rId11"/>
    <p:sldId id="473" r:id="rId12"/>
    <p:sldId id="594" r:id="rId13"/>
    <p:sldId id="592" r:id="rId14"/>
    <p:sldId id="750" r:id="rId15"/>
    <p:sldId id="262" r:id="rId16"/>
    <p:sldId id="333" r:id="rId17"/>
    <p:sldId id="348" r:id="rId18"/>
    <p:sldId id="595" r:id="rId19"/>
    <p:sldId id="482" r:id="rId20"/>
    <p:sldId id="483" r:id="rId21"/>
    <p:sldId id="263" r:id="rId22"/>
    <p:sldId id="268" r:id="rId23"/>
    <p:sldId id="597" r:id="rId24"/>
    <p:sldId id="598" r:id="rId25"/>
    <p:sldId id="599" r:id="rId26"/>
    <p:sldId id="270" r:id="rId27"/>
    <p:sldId id="600" r:id="rId28"/>
    <p:sldId id="751" r:id="rId29"/>
    <p:sldId id="271" r:id="rId30"/>
    <p:sldId id="488" r:id="rId31"/>
    <p:sldId id="552" r:id="rId32"/>
    <p:sldId id="490" r:id="rId33"/>
    <p:sldId id="491" r:id="rId34"/>
    <p:sldId id="492" r:id="rId35"/>
    <p:sldId id="272" r:id="rId36"/>
    <p:sldId id="596" r:id="rId37"/>
    <p:sldId id="275" r:id="rId38"/>
    <p:sldId id="276" r:id="rId39"/>
    <p:sldId id="343" r:id="rId40"/>
    <p:sldId id="278" r:id="rId41"/>
    <p:sldId id="601" r:id="rId42"/>
    <p:sldId id="602" r:id="rId43"/>
    <p:sldId id="603" r:id="rId44"/>
    <p:sldId id="604" r:id="rId45"/>
    <p:sldId id="605" r:id="rId46"/>
    <p:sldId id="606" r:id="rId47"/>
    <p:sldId id="607" r:id="rId48"/>
    <p:sldId id="622" r:id="rId49"/>
    <p:sldId id="623" r:id="rId50"/>
    <p:sldId id="624" r:id="rId51"/>
    <p:sldId id="625" r:id="rId52"/>
    <p:sldId id="626" r:id="rId53"/>
    <p:sldId id="627" r:id="rId54"/>
    <p:sldId id="633" r:id="rId55"/>
    <p:sldId id="628" r:id="rId56"/>
    <p:sldId id="612" r:id="rId57"/>
    <p:sldId id="646" r:id="rId58"/>
    <p:sldId id="647" r:id="rId59"/>
    <p:sldId id="648" r:id="rId60"/>
    <p:sldId id="701" r:id="rId61"/>
    <p:sldId id="702" r:id="rId62"/>
    <p:sldId id="634" r:id="rId63"/>
    <p:sldId id="279" r:id="rId64"/>
    <p:sldId id="284" r:id="rId65"/>
    <p:sldId id="651" r:id="rId66"/>
    <p:sldId id="285" r:id="rId67"/>
    <p:sldId id="652" r:id="rId68"/>
    <p:sldId id="703" r:id="rId69"/>
    <p:sldId id="654" r:id="rId70"/>
    <p:sldId id="670" r:id="rId71"/>
    <p:sldId id="705" r:id="rId72"/>
    <p:sldId id="290" r:id="rId73"/>
    <p:sldId id="704" r:id="rId74"/>
    <p:sldId id="653" r:id="rId75"/>
    <p:sldId id="287" r:id="rId76"/>
    <p:sldId id="264" r:id="rId77"/>
    <p:sldId id="288" r:id="rId78"/>
    <p:sldId id="660" r:id="rId79"/>
    <p:sldId id="661" r:id="rId80"/>
    <p:sldId id="681" r:id="rId81"/>
    <p:sldId id="682" r:id="rId82"/>
    <p:sldId id="683" r:id="rId83"/>
    <p:sldId id="289" r:id="rId84"/>
    <p:sldId id="291" r:id="rId85"/>
    <p:sldId id="293" r:id="rId86"/>
    <p:sldId id="292" r:id="rId87"/>
    <p:sldId id="294" r:id="rId88"/>
    <p:sldId id="686" r:id="rId89"/>
    <p:sldId id="687" r:id="rId90"/>
    <p:sldId id="688" r:id="rId91"/>
    <p:sldId id="689" r:id="rId92"/>
    <p:sldId id="690" r:id="rId93"/>
    <p:sldId id="691" r:id="rId94"/>
    <p:sldId id="692" r:id="rId95"/>
    <p:sldId id="693" r:id="rId96"/>
    <p:sldId id="694" r:id="rId97"/>
    <p:sldId id="695" r:id="rId98"/>
    <p:sldId id="696" r:id="rId99"/>
    <p:sldId id="697" r:id="rId100"/>
    <p:sldId id="698" r:id="rId101"/>
    <p:sldId id="699" r:id="rId102"/>
    <p:sldId id="700" r:id="rId103"/>
    <p:sldId id="295" r:id="rId104"/>
    <p:sldId id="336" r:id="rId105"/>
    <p:sldId id="296" r:id="rId106"/>
    <p:sldId id="297" r:id="rId107"/>
    <p:sldId id="298" r:id="rId108"/>
    <p:sldId id="299" r:id="rId109"/>
    <p:sldId id="301" r:id="rId110"/>
    <p:sldId id="302" r:id="rId111"/>
    <p:sldId id="303" r:id="rId112"/>
    <p:sldId id="351" r:id="rId113"/>
    <p:sldId id="353" r:id="rId114"/>
    <p:sldId id="352" r:id="rId115"/>
    <p:sldId id="337" r:id="rId116"/>
    <p:sldId id="305" r:id="rId117"/>
    <p:sldId id="338" r:id="rId118"/>
    <p:sldId id="306" r:id="rId119"/>
    <p:sldId id="339" r:id="rId120"/>
    <p:sldId id="340" r:id="rId121"/>
    <p:sldId id="341" r:id="rId122"/>
    <p:sldId id="523" r:id="rId123"/>
    <p:sldId id="345" r:id="rId124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4">
          <p15:clr>
            <a:srgbClr val="A4A3A4"/>
          </p15:clr>
        </p15:guide>
        <p15:guide id="2" pos="53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darsh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66CC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1" autoAdjust="0"/>
    <p:restoredTop sz="95504" autoAdjust="0"/>
  </p:normalViewPr>
  <p:slideViewPr>
    <p:cSldViewPr snapToGrid="0">
      <p:cViewPr>
        <p:scale>
          <a:sx n="75" d="100"/>
          <a:sy n="75" d="100"/>
        </p:scale>
        <p:origin x="690" y="426"/>
      </p:cViewPr>
      <p:guideLst>
        <p:guide orient="horz" pos="734"/>
        <p:guide pos="531"/>
      </p:guideLst>
    </p:cSldViewPr>
  </p:slideViewPr>
  <p:outlineViewPr>
    <p:cViewPr>
      <p:scale>
        <a:sx n="33" d="100"/>
        <a:sy n="33" d="100"/>
      </p:scale>
      <p:origin x="0" y="-218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1.wmf"/><Relationship Id="rId4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1.wmf"/><Relationship Id="rId1" Type="http://schemas.openxmlformats.org/officeDocument/2006/relationships/image" Target="../media/image42.wmf"/><Relationship Id="rId4" Type="http://schemas.openxmlformats.org/officeDocument/2006/relationships/image" Target="../media/image4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6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>
            <a:extLst>
              <a:ext uri="{FF2B5EF4-FFF2-40B4-BE49-F238E27FC236}">
                <a16:creationId xmlns:a16="http://schemas.microsoft.com/office/drawing/2014/main" id="{0DB2181B-E54C-4F7D-828E-C6BB88B2B41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500A3D3E-3B9F-4F2B-8B09-23A299C017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60" name="Rectangle 4">
            <a:extLst>
              <a:ext uri="{FF2B5EF4-FFF2-40B4-BE49-F238E27FC236}">
                <a16:creationId xmlns:a16="http://schemas.microsoft.com/office/drawing/2014/main" id="{7E4C7654-1B54-4A37-AC60-803002579E4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61" name="Rectangle 5">
            <a:extLst>
              <a:ext uri="{FF2B5EF4-FFF2-40B4-BE49-F238E27FC236}">
                <a16:creationId xmlns:a16="http://schemas.microsoft.com/office/drawing/2014/main" id="{3B4ABD65-F634-4ACD-966B-A100C6CE6E7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fld id="{9E1B3E4F-0577-4B47-B590-7F49BCE4C9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A9A0508-B3FF-4645-A369-FC408FEF4F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3CA0AB-2F53-4004-94F6-2DA8EB7D19D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98131FBB-A6AB-4D65-BD75-099CB998E85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BFB9DD1-C6D8-4E27-BB95-45BEF468E52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7F9DEC7B-823B-4BD1-8DD0-4BF36F15932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4A85F55-4CD0-4D60-A0B8-0B1D99AB7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panose="02020603050405020304" pitchFamily="18" charset="0"/>
              </a:defRPr>
            </a:lvl1pPr>
          </a:lstStyle>
          <a:p>
            <a:fld id="{218424F7-8EBB-4782-8136-7A345F343A2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799C687F-85B1-45E9-9FB7-501F7BFBFA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DDEA5526-08BF-4F51-B2B7-358E784FAE09}" type="slidenum">
              <a:rPr lang="zh-CN" altLang="en-US" sz="1200" smtClean="0"/>
              <a:pPr/>
              <a:t>1</a:t>
            </a:fld>
            <a:endParaRPr lang="en-US" altLang="zh-CN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2CF61D2-CE55-4CE7-9CA3-7DD6C27E9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836479E6-166D-47DC-85EB-FBBA73505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E531195-C8C5-4D67-8388-DC88E14BECA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395D1C1-873D-41E2-8270-7784817C66CB}" type="slidenum">
              <a:rPr lang="en-US" altLang="zh-CN" sz="1300">
                <a:latin typeface="Times New Roman" panose="02020603050405020304" pitchFamily="18" charset="0"/>
              </a:rPr>
              <a:pPr algn="r"/>
              <a:t>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24B335E7-EF4F-4DFD-A7BE-07E6C7342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ED16D39-49A7-4322-A69E-3F6CD77F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052A0FA7-008E-4E5F-B971-45A4BE13D9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3ADF112-9C78-4FB1-A588-B487879C8899}" type="slidenum">
              <a:rPr lang="en-US" altLang="zh-CN" sz="1300">
                <a:latin typeface="Times New Roman" panose="02020603050405020304" pitchFamily="18" charset="0"/>
              </a:rPr>
              <a:pPr/>
              <a:t>20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216C71FD-A51F-4251-8AD3-E208387158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C5FD1F8A-D979-4C67-A018-3947C5585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30CC1612-6D4E-4D3C-A964-36B4352500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54EE10-934F-4C8E-9719-0E64C41F6F78}" type="slidenum">
              <a:rPr lang="en-US" altLang="zh-CN" sz="1300">
                <a:latin typeface="Times New Roman" panose="02020603050405020304" pitchFamily="18" charset="0"/>
              </a:rPr>
              <a:pPr/>
              <a:t>21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B9F7DE2-0772-4811-B4DA-882E4E39C5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FAB60E0-5CAE-423D-9C17-F326AF7FA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30CC1612-6D4E-4D3C-A964-36B4352500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54EE10-934F-4C8E-9719-0E64C41F6F78}" type="slidenum">
              <a:rPr lang="en-US" altLang="zh-CN" sz="1300">
                <a:latin typeface="Times New Roman" panose="02020603050405020304" pitchFamily="18" charset="0"/>
              </a:rPr>
              <a:pPr/>
              <a:t>22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B9F7DE2-0772-4811-B4DA-882E4E39C5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FAB60E0-5CAE-423D-9C17-F326AF7FA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5439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C8F86B4-9B4F-4DD0-8E11-F43CB1718FB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C3B1A025-F38C-447D-86FE-0EFC87A9038E}" type="slidenum">
              <a:rPr lang="en-US" altLang="zh-CN" sz="1300"/>
              <a:pPr algn="r">
                <a:spcBef>
                  <a:spcPct val="0"/>
                </a:spcBef>
              </a:pPr>
              <a:t>23</a:t>
            </a:fld>
            <a:endParaRPr lang="en-US" altLang="zh-CN" sz="13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7FF45E31-00CB-482D-A3D8-D06810D206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1A34CB-B3A0-435A-AC3C-89E942597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C8F86B4-9B4F-4DD0-8E11-F43CB1718FB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C3B1A025-F38C-447D-86FE-0EFC87A9038E}" type="slidenum">
              <a:rPr lang="en-US" altLang="zh-CN" sz="1300"/>
              <a:pPr algn="r">
                <a:spcBef>
                  <a:spcPct val="0"/>
                </a:spcBef>
              </a:pPr>
              <a:t>24</a:t>
            </a:fld>
            <a:endParaRPr lang="en-US" altLang="zh-CN" sz="13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7FF45E31-00CB-482D-A3D8-D06810D206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1A34CB-B3A0-435A-AC3C-89E942597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042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7862C806-2A47-4C41-83D4-CD4155B3A5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04C5B8-A8E3-4476-BC30-B82F510AD12D}" type="slidenum">
              <a:rPr lang="en-US" altLang="zh-CN" sz="1300">
                <a:latin typeface="Times New Roman" panose="02020603050405020304" pitchFamily="18" charset="0"/>
              </a:rPr>
              <a:pPr/>
              <a:t>25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4F2989D4-C7FE-4177-BA34-C7A3174091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EF11B51-FBFD-4BFD-9D41-DCD97868C2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7862C806-2A47-4C41-83D4-CD4155B3A5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04C5B8-A8E3-4476-BC30-B82F510AD12D}" type="slidenum">
              <a:rPr lang="en-US" altLang="zh-CN" sz="1300">
                <a:latin typeface="Times New Roman" panose="02020603050405020304" pitchFamily="18" charset="0"/>
              </a:rPr>
              <a:pPr/>
              <a:t>26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4F2989D4-C7FE-4177-BA34-C7A3174091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EF11B51-FBFD-4BFD-9D41-DCD97868C2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5108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7D078192-B093-4BAF-A21D-B351EBD46B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69ECD40-74E8-44DA-A0D8-67BE357DF862}" type="slidenum">
              <a:rPr lang="en-US" altLang="zh-CN" sz="1300">
                <a:latin typeface="Times New Roman" panose="02020603050405020304" pitchFamily="18" charset="0"/>
              </a:rPr>
              <a:pPr/>
              <a:t>28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BE943C5-4CC9-46C7-B5F3-5AB9D0D1E5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C9DE428-4F3A-404F-A9F8-5BAA2CC675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E55DED57-73A7-45D8-9D68-DEB55807C6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D0F3982-F7BD-4EAB-A9E2-89E8D0027A5B}" type="slidenum">
              <a:rPr lang="en-US" altLang="zh-CN" sz="1300">
                <a:latin typeface="Times New Roman" panose="02020603050405020304" pitchFamily="18" charset="0"/>
              </a:rPr>
              <a:pPr/>
              <a:t>34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ED06DE72-F4FF-4E0A-A4E0-4D8125DC2A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D7E9306-F85E-4EF5-B83F-8BE5E5E907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F68BD129-BB11-4A98-BACF-BB0ED9C674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11376A-5779-4F13-BB5F-26A28CED1EA3}" type="slidenum">
              <a:rPr lang="en-US" altLang="zh-CN" sz="1300">
                <a:latin typeface="Times New Roman" panose="02020603050405020304" pitchFamily="18" charset="0"/>
              </a:rPr>
              <a:pPr/>
              <a:t>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9749BC61-7F87-40F9-B378-AF296951AF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B72EA78-5A52-4919-948F-69FCC1C36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A3A55182-2D75-4DA6-9A1D-3E8DFEB125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2900B81-0646-4658-88EB-AA96E4F33EC1}" type="slidenum">
              <a:rPr lang="en-US" altLang="zh-CN" sz="1300">
                <a:latin typeface="Times New Roman" panose="02020603050405020304" pitchFamily="18" charset="0"/>
              </a:rPr>
              <a:pPr/>
              <a:t>36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146FD2B5-2810-4721-8C4B-B9FD37FABD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BA5EFFF-0D95-4265-A497-A2FCE3EAC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07EA1450-66AE-4751-B328-AD4E4E62EC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FED7B30-B1D8-4530-91EE-FE770B728B19}" type="slidenum">
              <a:rPr lang="en-US" altLang="zh-CN" sz="1300">
                <a:latin typeface="Times New Roman" panose="02020603050405020304" pitchFamily="18" charset="0"/>
              </a:rPr>
              <a:pPr/>
              <a:t>37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6122CB92-E77D-47D9-8393-14660048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C0F4E729-5F50-400C-B921-06521F905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1D04507D-10CA-43DD-964F-9EC7F257C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D55452-CBE5-45C7-ABA2-DEE479C93130}" type="slidenum">
              <a:rPr lang="en-US" altLang="zh-CN" sz="1300">
                <a:latin typeface="Times New Roman" panose="02020603050405020304" pitchFamily="18" charset="0"/>
              </a:rPr>
              <a:pPr/>
              <a:t>38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BBBF4265-700D-4DE1-A854-A9414E73BD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B23FBE78-CEE6-4F3F-95B8-2EAEE1B82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D0EE4A0D-5FF8-4FA4-AA87-CF896F42E1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BDC6CB-B35F-456A-864E-D0FD753496E5}" type="slidenum">
              <a:rPr lang="en-US" altLang="zh-CN" sz="1300">
                <a:latin typeface="Times New Roman" panose="02020603050405020304" pitchFamily="18" charset="0"/>
              </a:rPr>
              <a:pPr/>
              <a:t>39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07557114-C3C6-4093-B1B6-73FD9DAF6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55F7DB08-38AA-4BA2-BE77-DC399A9EA1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FE9273A-E52A-43E7-A47B-28CBAB651A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055DEBE-37B8-4646-A8C6-A70D5C06BB08}" type="slidenum">
              <a:rPr lang="en-US" altLang="zh-CN" sz="1300">
                <a:latin typeface="Times New Roman" panose="02020603050405020304" pitchFamily="18" charset="0"/>
              </a:rPr>
              <a:pPr/>
              <a:t>59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4DD69438-DAB7-4030-8205-E82015E358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753A3C32-0552-4786-9240-3E8D036A0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714B205B-AFB5-42DB-A9F3-4339AEAF8F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524DAF1-EC98-451E-8159-29CE462DD9D9}" type="slidenum">
              <a:rPr lang="en-US" altLang="zh-CN" sz="1300">
                <a:latin typeface="Times New Roman" panose="02020603050405020304" pitchFamily="18" charset="0"/>
              </a:rPr>
              <a:pPr/>
              <a:t>60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4C922E2-6790-47F2-AD2E-DA25053426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137AD5FC-9007-4AA5-99DF-E469BC6B3C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3BAEE662-135C-4B94-981F-BE28C072A7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70645F9-D3A8-439B-BBED-3C423A3E306F}" type="slidenum">
              <a:rPr lang="en-US" altLang="zh-CN" sz="1300">
                <a:latin typeface="Times New Roman" panose="02020603050405020304" pitchFamily="18" charset="0"/>
              </a:rPr>
              <a:pPr/>
              <a:t>62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B8BD5699-988D-4764-9DA3-3DBB111EC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6D5D6F0E-29C5-46DE-956D-646E66BE0C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F9DEEFAC-C224-4744-8B84-E0E7A2150C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9A35CDF-B14D-47A8-B20C-901408254D32}" type="slidenum">
              <a:rPr lang="en-US" altLang="zh-CN" sz="1300">
                <a:latin typeface="Times New Roman" panose="02020603050405020304" pitchFamily="18" charset="0"/>
              </a:rPr>
              <a:pPr/>
              <a:t>63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1540F381-D169-484D-B19B-D4990A7D55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456FC715-FB3F-4BC4-B85E-9D6262F90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CA435CD9-A4B6-4F43-9236-48AEF80C9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0E1970-725E-457D-BC02-4FF222FB5E55}" type="slidenum">
              <a:rPr lang="en-US" altLang="zh-CN" sz="1300">
                <a:latin typeface="Times New Roman" panose="02020603050405020304" pitchFamily="18" charset="0"/>
              </a:rPr>
              <a:pPr/>
              <a:t>65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05C76C29-E32A-434B-9E13-0491770B12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43E29BBB-7A91-47D2-915D-AF91F3BA8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CA435CD9-A4B6-4F43-9236-48AEF80C9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0E1970-725E-457D-BC02-4FF222FB5E55}" type="slidenum">
              <a:rPr lang="en-US" altLang="zh-CN" sz="1300">
                <a:latin typeface="Times New Roman" panose="02020603050405020304" pitchFamily="18" charset="0"/>
              </a:rPr>
              <a:pPr/>
              <a:t>66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05C76C29-E32A-434B-9E13-0491770B12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43E29BBB-7A91-47D2-915D-AF91F3BA8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872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21CF5EE2-1C63-4E7F-B125-1806A1CA71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A0B812-418E-4E90-AE7C-6D1D3CD885DB}" type="slidenum">
              <a:rPr lang="en-US" altLang="zh-CN" sz="1300">
                <a:latin typeface="Times New Roman" panose="02020603050405020304" pitchFamily="18" charset="0"/>
              </a:rPr>
              <a:pPr/>
              <a:t>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24A9336A-C29A-493D-A866-D3F66B0DFE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3D57F022-C13F-4359-B6EF-CE96367EF2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535E3E94-C88A-44AE-8553-285435E9B2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1C2478-5F11-4175-B796-92D2E9B5AE1F}" type="slidenum">
              <a:rPr lang="en-US" altLang="zh-CN" sz="1300">
                <a:latin typeface="Times New Roman" panose="02020603050405020304" pitchFamily="18" charset="0"/>
              </a:rPr>
              <a:pPr/>
              <a:t>71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35B68C7-20CB-4008-8525-C67A350D8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DBF2CF5-AFED-4FA0-AD99-81E1BFCD3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535E3E94-C88A-44AE-8553-285435E9B2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1C2478-5F11-4175-B796-92D2E9B5AE1F}" type="slidenum">
              <a:rPr lang="en-US" altLang="zh-CN" sz="1300">
                <a:latin typeface="Times New Roman" panose="02020603050405020304" pitchFamily="18" charset="0"/>
              </a:rPr>
              <a:pPr/>
              <a:t>72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35B68C7-20CB-4008-8525-C67A350D8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DBF2CF5-AFED-4FA0-AD99-81E1BFCD3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035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34D075E0-9EB3-4617-BF75-22CF4DD546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350DE5-DCD7-4033-9081-9FD54129FBF5}" type="slidenum">
              <a:rPr lang="en-US" altLang="zh-CN" sz="1300">
                <a:latin typeface="Times New Roman" panose="02020603050405020304" pitchFamily="18" charset="0"/>
              </a:rPr>
              <a:pPr/>
              <a:t>73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670503F-AED5-4917-BE30-D3A5357FC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76E26AF-1C42-47D0-8665-749F82AED6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3743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34D075E0-9EB3-4617-BF75-22CF4DD546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350DE5-DCD7-4033-9081-9FD54129FBF5}" type="slidenum">
              <a:rPr lang="en-US" altLang="zh-CN" sz="1300">
                <a:latin typeface="Times New Roman" panose="02020603050405020304" pitchFamily="18" charset="0"/>
              </a:rPr>
              <a:pPr/>
              <a:t>74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670503F-AED5-4917-BE30-D3A5357FC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76E26AF-1C42-47D0-8665-749F82AED6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45A30F0A-EAC9-42B8-A92B-41306CD1A4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27C847-49A1-4D4A-98FD-3FCC2A3BCF58}" type="slidenum">
              <a:rPr lang="en-US" altLang="zh-CN" sz="1300">
                <a:latin typeface="Times New Roman" panose="02020603050405020304" pitchFamily="18" charset="0"/>
              </a:rPr>
              <a:pPr/>
              <a:t>75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6D1A1788-3D28-47A7-AECE-CFE0E3DF5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51B63AD3-1B36-439F-B820-139E0D322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47757F11-17C6-4263-9E84-15F2F81691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943079-BD84-4446-B02A-8CF81FF8ABBB}" type="slidenum">
              <a:rPr lang="en-US" altLang="zh-CN" sz="1300">
                <a:latin typeface="Times New Roman" panose="02020603050405020304" pitchFamily="18" charset="0"/>
              </a:rPr>
              <a:pPr/>
              <a:t>76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B2645DD3-D92A-4122-98FB-FBBD2FDF8D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FC5A5BBD-6945-4005-BE47-FE7C1945D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297299EA-3641-438F-BA91-3CCF687594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1AD7BEA-0A4F-4E78-945C-09554DA38D74}" type="slidenum">
              <a:rPr lang="en-US" altLang="zh-CN" sz="1300">
                <a:latin typeface="Times New Roman" panose="02020603050405020304" pitchFamily="18" charset="0"/>
              </a:rPr>
              <a:pPr/>
              <a:t>82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86C90DE2-C8AD-493F-BCE8-9AA881903D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EF58055A-12B9-432D-BC2C-6CDCB8FE60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2AE853D6-0334-48E4-8726-A01BAE6889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C6C8A96-4FB3-4DEB-A36A-E4E7B67B0B5F}" type="slidenum">
              <a:rPr lang="en-US" altLang="zh-CN" sz="1300">
                <a:latin typeface="Times New Roman" panose="02020603050405020304" pitchFamily="18" charset="0"/>
              </a:rPr>
              <a:pPr/>
              <a:t>83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6538FFD7-F904-4AE8-A6DF-CA44A6A56C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FEE1CA11-6ADF-4EF5-94FA-9794DA015C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4DA09AB1-FBD0-40EF-AB91-487BFF5E61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E0BC9E-4C2A-44C0-B314-487048881EDD}" type="slidenum">
              <a:rPr lang="en-US" altLang="zh-CN" sz="1300">
                <a:latin typeface="Times New Roman" panose="02020603050405020304" pitchFamily="18" charset="0"/>
              </a:rPr>
              <a:pPr/>
              <a:t>84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DAC24C81-EDBB-4089-BE83-928DA03ECF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D35F9AB-E022-49A6-AB84-2A05CB82DF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9754B550-8B52-40A1-81AD-5C751F1F56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7536407-A9F1-4354-832F-BC7199E81200}" type="slidenum">
              <a:rPr lang="en-US" altLang="zh-CN" sz="1300">
                <a:latin typeface="Times New Roman" panose="02020603050405020304" pitchFamily="18" charset="0"/>
              </a:rPr>
              <a:pPr/>
              <a:t>85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AE8503E7-C86B-4F81-A450-0FEF13963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EA0B83D-1BF2-4894-9D80-F2975E6B11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F3AA1A3D-624D-440A-B06D-4ACB713C1B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E9716A2-A374-4477-AF83-ADFE041EA594}" type="slidenum">
              <a:rPr lang="en-US" altLang="zh-CN" sz="1300">
                <a:latin typeface="Times New Roman" panose="02020603050405020304" pitchFamily="18" charset="0"/>
              </a:rPr>
              <a:pPr/>
              <a:t>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C4268E14-F49B-4E23-8F96-7E11A80451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3004EEB-B31B-4A49-9562-2AFAD7829A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A707C77E-4453-490F-8DB6-DB5F730A9B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C10EF3-AACF-44E4-AD71-E46FD5F3A6B6}" type="slidenum">
              <a:rPr lang="en-US" altLang="zh-CN" sz="1300">
                <a:latin typeface="Times New Roman" panose="02020603050405020304" pitchFamily="18" charset="0"/>
              </a:rPr>
              <a:pPr/>
              <a:t>86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C9EFCFEC-7046-4D2A-B85F-4897062C3B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17CDE0CE-E600-4BEF-B6C5-2A7DEFC1E9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B7063B3B-239F-4F96-AB40-AEE5FB9091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4E1039F-F2FC-4FB2-89BD-0863B9FF343E}" type="slidenum">
              <a:rPr lang="en-US" altLang="zh-CN" sz="1300">
                <a:latin typeface="Times New Roman" panose="02020603050405020304" pitchFamily="18" charset="0"/>
              </a:rPr>
              <a:pPr/>
              <a:t>102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851A0B9B-CA99-47F9-85A7-C04E8F8F07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2D82C90-FBB7-4B94-BC1E-E3115B1E9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1CE8FE81-E688-4929-9B88-2314210A75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F1561AD-EBE0-4F2B-98A7-AADF788371C8}" type="slidenum">
              <a:rPr lang="en-US" altLang="zh-CN" sz="1300">
                <a:latin typeface="Times New Roman" panose="02020603050405020304" pitchFamily="18" charset="0"/>
              </a:rPr>
              <a:pPr/>
              <a:t>103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E7EFA3F3-1839-4DB0-89DD-E33839DE53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99C217CB-7DBC-48BF-B7B0-2F94C6844D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63401EFE-8825-46D0-AE64-8CDFDEA06F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2E151E6-4A98-436B-A167-9361EFA8E9DB}" type="slidenum">
              <a:rPr lang="en-US" altLang="zh-CN" sz="1300">
                <a:latin typeface="Times New Roman" panose="02020603050405020304" pitchFamily="18" charset="0"/>
              </a:rPr>
              <a:pPr/>
              <a:t>104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CD1A4B8-B882-4392-B0DD-258AC1AA1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3DF090F1-0B30-4F1C-A9D4-8DCB2B92AA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F6B149EB-52F5-477E-81A8-57DD88A989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6DFF32-38F5-40E8-A3CE-AA5A83954DDE}" type="slidenum">
              <a:rPr lang="en-US" altLang="zh-CN" sz="1300">
                <a:latin typeface="Times New Roman" panose="02020603050405020304" pitchFamily="18" charset="0"/>
              </a:rPr>
              <a:pPr/>
              <a:t>105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F69AEF1D-379E-4815-9F45-7B80BB706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A294EA3D-5847-47B4-8496-42D5B342FA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099F5A2C-B912-4CD0-A322-9BC561108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916820C-4694-48BF-BF85-A2A56CE01614}" type="slidenum">
              <a:rPr lang="en-US" altLang="zh-CN" sz="1300">
                <a:latin typeface="Times New Roman" panose="02020603050405020304" pitchFamily="18" charset="0"/>
              </a:rPr>
              <a:pPr/>
              <a:t>106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7D3C7DAA-DCAE-4CF2-A61D-BC9BD979DB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AE1EB128-73F9-44FD-A1D9-E02442D985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F69EFF0C-DADE-4315-AFA9-084447EAB2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0AB202-FC8C-4694-9A03-5CF5C5D87FD4}" type="slidenum">
              <a:rPr lang="en-US" altLang="zh-CN" sz="1300">
                <a:latin typeface="Times New Roman" panose="02020603050405020304" pitchFamily="18" charset="0"/>
              </a:rPr>
              <a:pPr/>
              <a:t>107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48DC3B0E-CE35-48F0-A58A-94A3D3680E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B0B989ED-E268-4EF9-84C8-8F606F260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:a16="http://schemas.microsoft.com/office/drawing/2014/main" id="{F60D1550-26B0-4287-AC18-DD57E9239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B1D57C-55ED-425D-A343-DD1D1B8F0206}" type="slidenum">
              <a:rPr lang="en-US" altLang="zh-CN" sz="1300">
                <a:latin typeface="Times New Roman" panose="02020603050405020304" pitchFamily="18" charset="0"/>
              </a:rPr>
              <a:pPr/>
              <a:t>108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B00ABF2C-DA50-48AE-85A5-6A8E8CD5A6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D3373DE7-57E2-47FF-A5B0-4EBC178379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C5042D02-1C52-40AC-8D1E-841AD1CB00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1AC116F-50A1-4AFF-BDC9-81AE78F8BC6C}" type="slidenum">
              <a:rPr lang="en-US" altLang="zh-CN" sz="1300">
                <a:latin typeface="Times New Roman" panose="02020603050405020304" pitchFamily="18" charset="0"/>
              </a:rPr>
              <a:pPr/>
              <a:t>109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2D7EFC35-C990-4B6B-9A53-C464D28A85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4303A4AC-D273-4B65-9425-A0D4ED745B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>
            <a:extLst>
              <a:ext uri="{FF2B5EF4-FFF2-40B4-BE49-F238E27FC236}">
                <a16:creationId xmlns:a16="http://schemas.microsoft.com/office/drawing/2014/main" id="{8649FAB9-DE8E-441C-988C-1F502C0A48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157239F-9364-42DD-B39B-7A711DAE41A8}" type="slidenum">
              <a:rPr lang="en-US" altLang="zh-CN" sz="1300">
                <a:latin typeface="Times New Roman" panose="02020603050405020304" pitchFamily="18" charset="0"/>
              </a:rPr>
              <a:pPr/>
              <a:t>110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CB8CA750-3064-482E-A693-34285D416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D6F8D6C7-77DA-4BE7-B79F-E2798B0FB8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425D7DC4-4D4F-4BDA-B3AC-10930AEDE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220BC9-DF1F-4CAB-AE25-98E5E8A3C0D8}" type="slidenum">
              <a:rPr lang="en-US" altLang="zh-CN" sz="1300">
                <a:latin typeface="Times New Roman" panose="02020603050405020304" pitchFamily="18" charset="0"/>
              </a:rPr>
              <a:pPr/>
              <a:t>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F4980C92-1BD1-49BD-B78D-86A21AC08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5B48495-E358-4D57-85E0-EF9F69E0F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03782F48-BDD1-43A1-9C2D-45908BFDDB0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91E75E40-084A-42BB-B64F-6BE7B2830718}" type="slidenum">
              <a:rPr lang="en-US" altLang="zh-CN" sz="1300">
                <a:latin typeface="Times New Roman" panose="02020603050405020304" pitchFamily="18" charset="0"/>
              </a:rPr>
              <a:pPr algn="r"/>
              <a:t>111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63711247-2440-4CDF-A944-8572B8080F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DAC7B0CF-AEC0-4720-81CF-771446740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EF906468-EC6E-44F4-A91F-8CA1A36B124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00C75E3-B5C4-4525-B7F8-A07FEE45AAA9}" type="slidenum">
              <a:rPr lang="en-US" altLang="zh-CN" sz="1300">
                <a:latin typeface="Times New Roman" panose="02020603050405020304" pitchFamily="18" charset="0"/>
              </a:rPr>
              <a:pPr algn="r"/>
              <a:t>113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8B1C6850-74FB-4122-83A7-C4369319C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D10F4CFF-77EA-4F85-8DD5-1BBA0377C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>
            <a:extLst>
              <a:ext uri="{FF2B5EF4-FFF2-40B4-BE49-F238E27FC236}">
                <a16:creationId xmlns:a16="http://schemas.microsoft.com/office/drawing/2014/main" id="{8A5CC969-CDE1-4E73-82FF-04F110E1A7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E5C032-E9C7-47DC-83D5-81D06214B476}" type="slidenum">
              <a:rPr lang="en-US" altLang="zh-CN" sz="1300">
                <a:latin typeface="Times New Roman" panose="02020603050405020304" pitchFamily="18" charset="0"/>
              </a:rPr>
              <a:pPr/>
              <a:t>114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D8641120-2212-4844-85C0-FAD312F1A3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35CE384A-534E-49BB-A4D7-DD103567F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E790A6CA-789F-48B7-AB5A-8E090CD32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E3630CA-B980-412F-877F-782774DCE9AA}" type="slidenum">
              <a:rPr lang="en-US" altLang="zh-CN" sz="1300">
                <a:latin typeface="Times New Roman" panose="02020603050405020304" pitchFamily="18" charset="0"/>
              </a:rPr>
              <a:pPr/>
              <a:t>115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A757A678-9413-4E3D-B0F8-E7B2BF3516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C7CB6C4C-C7F6-44C5-B4D2-7E0B193D78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>
            <a:extLst>
              <a:ext uri="{FF2B5EF4-FFF2-40B4-BE49-F238E27FC236}">
                <a16:creationId xmlns:a16="http://schemas.microsoft.com/office/drawing/2014/main" id="{FEB3EBFE-2B7F-41E5-99BA-8E768DCE47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5384C0-0B08-4737-BABF-F375AA2F69C6}" type="slidenum">
              <a:rPr lang="en-US" altLang="zh-CN" sz="1300">
                <a:latin typeface="Times New Roman" panose="02020603050405020304" pitchFamily="18" charset="0"/>
              </a:rPr>
              <a:pPr/>
              <a:t>116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D1F76C81-9074-4502-BC5B-27B174380F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96F5F05E-C339-49A6-AC5A-7A2E6845D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>
            <a:extLst>
              <a:ext uri="{FF2B5EF4-FFF2-40B4-BE49-F238E27FC236}">
                <a16:creationId xmlns:a16="http://schemas.microsoft.com/office/drawing/2014/main" id="{C4EE1FE7-A039-4B32-80FA-E08F061C06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F26F2B8-EFEC-4CCC-8DAF-C6341D6A7C2E}" type="slidenum">
              <a:rPr lang="en-US" altLang="zh-CN" sz="1300">
                <a:latin typeface="Times New Roman" panose="02020603050405020304" pitchFamily="18" charset="0"/>
              </a:rPr>
              <a:pPr/>
              <a:t>117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837D43FF-13EB-4C6D-BBA8-2D4376B3A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A8285012-6D54-4ECC-9DB8-08AF27454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>
            <a:extLst>
              <a:ext uri="{FF2B5EF4-FFF2-40B4-BE49-F238E27FC236}">
                <a16:creationId xmlns:a16="http://schemas.microsoft.com/office/drawing/2014/main" id="{ECD4661F-F280-47F5-9340-D2753E51A1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7F324CE-61DC-4B61-89A1-D6C05035E487}" type="slidenum">
              <a:rPr lang="en-US" altLang="zh-CN" sz="1300">
                <a:latin typeface="Times New Roman" panose="02020603050405020304" pitchFamily="18" charset="0"/>
              </a:rPr>
              <a:pPr/>
              <a:t>118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2C4FFE11-1099-4871-8AC5-EE78E1CD2B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B7646B46-1452-4B14-AFEE-C86CDEF630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>
            <a:extLst>
              <a:ext uri="{FF2B5EF4-FFF2-40B4-BE49-F238E27FC236}">
                <a16:creationId xmlns:a16="http://schemas.microsoft.com/office/drawing/2014/main" id="{CC719E84-A8AB-46FD-A847-0FA9C98620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8540F8D-5EA3-4BAA-A70B-AEB825EE2984}" type="slidenum">
              <a:rPr lang="en-US" altLang="zh-CN" sz="1300">
                <a:latin typeface="Times New Roman" panose="02020603050405020304" pitchFamily="18" charset="0"/>
              </a:rPr>
              <a:pPr/>
              <a:t>119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E1A19251-FECA-431A-9740-42B673FE4E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2056DE75-2C6B-4D55-A2E7-887A01EE5F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>
            <a:extLst>
              <a:ext uri="{FF2B5EF4-FFF2-40B4-BE49-F238E27FC236}">
                <a16:creationId xmlns:a16="http://schemas.microsoft.com/office/drawing/2014/main" id="{F5962359-6095-4442-9292-622B4F4B2A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F5E3B0C-E55D-45CB-8F9D-42BDE54D06B7}" type="slidenum">
              <a:rPr lang="en-US" altLang="zh-CN" sz="1300">
                <a:latin typeface="Times New Roman" panose="02020603050405020304" pitchFamily="18" charset="0"/>
              </a:rPr>
              <a:pPr/>
              <a:t>120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CF4EB008-B702-4A71-B03D-0D5EF6578E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B9959F3C-56BE-41EC-910A-76DF03913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5A13B77D-94C6-4EF2-8627-71214F38EC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CD81B7A-A976-468D-BDEB-0D6445501AFB}" type="slidenum">
              <a:rPr lang="en-US" altLang="zh-CN" sz="1300">
                <a:latin typeface="Times New Roman" panose="02020603050405020304" pitchFamily="18" charset="0"/>
              </a:rPr>
              <a:pPr/>
              <a:t>122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9A4B027-E852-4CFF-B836-E67E97AC41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A2DB8419-7171-4C40-AF98-741B61D01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425D7DC4-4D4F-4BDA-B3AC-10930AEDE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220BC9-DF1F-4CAB-AE25-98E5E8A3C0D8}" type="slidenum">
              <a:rPr lang="en-US" altLang="zh-CN" sz="1300">
                <a:latin typeface="Times New Roman" panose="02020603050405020304" pitchFamily="18" charset="0"/>
              </a:rPr>
              <a:pPr/>
              <a:t>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F4980C92-1BD1-49BD-B78D-86A21AC08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5B48495-E358-4D57-85E0-EF9F69E0F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50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529DA2DF-882B-45D5-8353-DF19C5AE6A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C47700-84DB-46AA-8E45-D21DE394E340}" type="slidenum">
              <a:rPr lang="en-US" altLang="zh-CN" sz="1300">
                <a:latin typeface="Times New Roman" panose="02020603050405020304" pitchFamily="18" charset="0"/>
              </a:rPr>
              <a:pPr/>
              <a:t>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75070AA8-BE82-404E-9A16-DAC523C0E9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CC440A5-2211-48B2-BA3C-2D5D5350F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B4F41284-D17C-4D82-989E-7D40336D4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148B27A-C996-47BC-84F9-D5342FD2B7C9}" type="slidenum">
              <a:rPr lang="en-US" altLang="zh-CN" sz="1300">
                <a:latin typeface="Times New Roman" panose="02020603050405020304" pitchFamily="18" charset="0"/>
              </a:rPr>
              <a:pPr/>
              <a:t>14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98DA7A3D-E42B-477C-AF04-CD405C6FE8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8FBB9A2-BF78-41DA-B3E2-F109E6D63C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8DA558CF-23B9-44D9-9624-4A7017BF4F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657CD0-8EBB-4D46-9295-732B0A9E2A7F}" type="slidenum">
              <a:rPr lang="en-US" altLang="zh-CN" sz="1300">
                <a:latin typeface="Times New Roman" panose="02020603050405020304" pitchFamily="18" charset="0"/>
              </a:rPr>
              <a:pPr/>
              <a:t>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BE99C95D-C2D0-49FA-AE29-A7B1F6F11C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1FBDD0F-CA0F-4A41-A1B0-0F4685D82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018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_Gray_Number"/>
          <p:cNvSpPr>
            <a:spLocks noChangeArrowheads="1"/>
          </p:cNvSpPr>
          <p:nvPr/>
        </p:nvSpPr>
        <p:spPr bwMode="gray">
          <a:xfrm>
            <a:off x="3505200" y="952500"/>
            <a:ext cx="2057400" cy="4318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lIns="12700" tIns="12700" rIns="12700" bIns="12700" anchor="ctr"/>
          <a:lstStyle>
            <a:lvl1pPr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buClr>
                <a:srgbClr val="000000"/>
              </a:buClr>
              <a:buFont typeface="Arial" charset="0"/>
              <a:buNone/>
              <a:defRPr/>
            </a:pPr>
            <a:r>
              <a:rPr lang="zh-CN" altLang="en-US" sz="27700">
                <a:solidFill>
                  <a:srgbClr val="CCCCCC"/>
                </a:solidFill>
                <a:latin typeface="Times New Roman" pitchFamily="18" charset="0"/>
                <a:ea typeface="宋体" pitchFamily="2" charset="-122"/>
              </a:rPr>
              <a:t>1</a:t>
            </a:r>
          </a:p>
        </p:txBody>
      </p:sp>
      <p:sp>
        <p:nvSpPr>
          <p:cNvPr id="4" name="Title_Gray_Number"/>
          <p:cNvSpPr>
            <a:spLocks noChangeArrowheads="1"/>
          </p:cNvSpPr>
          <p:nvPr/>
        </p:nvSpPr>
        <p:spPr bwMode="gray">
          <a:xfrm>
            <a:off x="939800" y="952500"/>
            <a:ext cx="7302500" cy="4318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lIns="12700" tIns="12700" rIns="12700" bIns="12700" anchor="ctr"/>
          <a:lstStyle>
            <a:lvl1pPr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buClr>
                <a:srgbClr val="000000"/>
              </a:buClr>
              <a:buFont typeface="Arial" charset="0"/>
              <a:buNone/>
              <a:defRPr/>
            </a:pPr>
            <a:r>
              <a:rPr lang="en-US" altLang="zh-CN" sz="27700">
                <a:solidFill>
                  <a:srgbClr val="CCCCCC"/>
                </a:solidFill>
                <a:latin typeface="Times New Roman" pitchFamily="18" charset="0"/>
                <a:ea typeface="宋体" pitchFamily="2" charset="-122"/>
              </a:rPr>
              <a:t>DB</a:t>
            </a:r>
          </a:p>
        </p:txBody>
      </p:sp>
      <p:sp>
        <p:nvSpPr>
          <p:cNvPr id="5" name="Default_Title"/>
          <p:cNvSpPr txBox="1">
            <a:spLocks noChangeArrowheads="1"/>
          </p:cNvSpPr>
          <p:nvPr/>
        </p:nvSpPr>
        <p:spPr bwMode="auto">
          <a:xfrm>
            <a:off x="2343150" y="5410200"/>
            <a:ext cx="46291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Dr. CHEN Jian</a:t>
            </a:r>
          </a:p>
          <a:p>
            <a:pPr algn="ctr" eaLnBrk="1" hangingPunct="1">
              <a:defRPr/>
            </a:pPr>
            <a:r>
              <a:rPr lang="en-US" altLang="zh-CN" sz="200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Professor</a:t>
            </a:r>
            <a:endParaRPr lang="en-US" altLang="zh-CN" sz="2000" dirty="0">
              <a:solidFill>
                <a:srgbClr val="000000"/>
              </a:solidFill>
              <a:latin typeface="Garamond" pitchFamily="18" charset="0"/>
              <a:ea typeface="宋体" pitchFamily="2" charset="-122"/>
            </a:endParaRPr>
          </a:p>
          <a:p>
            <a:pPr algn="ctr" eaLnBrk="1" hangingPunct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ellachen@scut.edu.cn</a:t>
            </a:r>
          </a:p>
        </p:txBody>
      </p:sp>
      <p:sp>
        <p:nvSpPr>
          <p:cNvPr id="6" name="Slide_Copyright"/>
          <p:cNvSpPr>
            <a:spLocks noChangeArrowheads="1"/>
          </p:cNvSpPr>
          <p:nvPr/>
        </p:nvSpPr>
        <p:spPr bwMode="auto">
          <a:xfrm>
            <a:off x="3663950" y="6629400"/>
            <a:ext cx="2051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fontAlgn="b">
              <a:lnSpc>
                <a:spcPct val="110000"/>
              </a:lnSpc>
              <a:defRPr/>
            </a:pPr>
            <a:r>
              <a:rPr lang="zh-CN" altLang="en-US" sz="1200">
                <a:latin typeface="Arial" charset="0"/>
                <a:ea typeface="宋体" pitchFamily="2" charset="-122"/>
              </a:rPr>
              <a:t>华南理工大学 软件学院</a:t>
            </a:r>
          </a:p>
        </p:txBody>
      </p:sp>
      <p:pic>
        <p:nvPicPr>
          <p:cNvPr id="7" name="Picture 1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0950"/>
            <a:ext cx="91440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6" name="Default_Title"/>
          <p:cNvSpPr>
            <a:spLocks noGrp="1" noChangeArrowheads="1"/>
          </p:cNvSpPr>
          <p:nvPr>
            <p:ph type="ctrTitle"/>
          </p:nvPr>
        </p:nvSpPr>
        <p:spPr>
          <a:xfrm>
            <a:off x="914400" y="2667000"/>
            <a:ext cx="7315200" cy="685800"/>
          </a:xfrm>
        </p:spPr>
        <p:txBody>
          <a:bodyPr/>
          <a:lstStyle>
            <a:lvl1pPr algn="ctr">
              <a:spcBef>
                <a:spcPct val="0"/>
              </a:spcBef>
              <a:defRPr sz="4000">
                <a:latin typeface="Garamond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597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511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85648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539139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83BB886-8710-4C66-BC54-AAAD7D2E79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A55C6DF-C832-49B0-8FFA-21606C24BC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5C1CC361-0A6D-4FEA-834A-A17F497B42F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276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_Gray_Number">
            <a:extLst>
              <a:ext uri="{FF2B5EF4-FFF2-40B4-BE49-F238E27FC236}">
                <a16:creationId xmlns:a16="http://schemas.microsoft.com/office/drawing/2014/main" id="{C3EC2EA8-92BD-4331-9638-9407056AC68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3505200" y="952500"/>
            <a:ext cx="2057400" cy="4318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lIns="12700" tIns="12700" rIns="12700" bIns="12700" anchor="ctr"/>
          <a:lstStyle>
            <a:lvl1pPr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buClr>
                <a:srgbClr val="000000"/>
              </a:buClr>
              <a:buFont typeface="Arial" charset="0"/>
              <a:buNone/>
              <a:defRPr/>
            </a:pPr>
            <a:r>
              <a:rPr lang="zh-CN" altLang="en-US" sz="27700">
                <a:solidFill>
                  <a:srgbClr val="CCCCCC"/>
                </a:solidFill>
                <a:latin typeface="Times New Roman" pitchFamily="18" charset="0"/>
                <a:ea typeface="宋体" pitchFamily="2" charset="-122"/>
              </a:rPr>
              <a:t>1</a:t>
            </a:r>
          </a:p>
        </p:txBody>
      </p:sp>
      <p:sp>
        <p:nvSpPr>
          <p:cNvPr id="4" name="Title_Gray_Number">
            <a:extLst>
              <a:ext uri="{FF2B5EF4-FFF2-40B4-BE49-F238E27FC236}">
                <a16:creationId xmlns:a16="http://schemas.microsoft.com/office/drawing/2014/main" id="{2D596255-6A90-4099-8968-CD8F24D3ED8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939800" y="952500"/>
            <a:ext cx="7302500" cy="4318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lIns="12700" tIns="12700" rIns="12700" bIns="12700" anchor="ctr"/>
          <a:lstStyle>
            <a:lvl1pPr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buClr>
                <a:srgbClr val="000000"/>
              </a:buClr>
              <a:buFont typeface="Arial" charset="0"/>
              <a:buNone/>
              <a:defRPr/>
            </a:pPr>
            <a:r>
              <a:rPr lang="en-US" altLang="zh-CN" sz="27700" dirty="0">
                <a:solidFill>
                  <a:srgbClr val="CCCCCC"/>
                </a:solidFill>
                <a:latin typeface="Times New Roman" pitchFamily="18" charset="0"/>
                <a:ea typeface="宋体" pitchFamily="2" charset="-122"/>
              </a:rPr>
              <a:t>DB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6FAA9F8B-8002-4BB6-82AD-AEAB3C55508E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0950"/>
            <a:ext cx="91440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6" name="Default_Title"/>
          <p:cNvSpPr>
            <a:spLocks noGrp="1" noChangeArrowheads="1"/>
          </p:cNvSpPr>
          <p:nvPr>
            <p:ph type="ctrTitle"/>
          </p:nvPr>
        </p:nvSpPr>
        <p:spPr>
          <a:xfrm>
            <a:off x="914400" y="2667000"/>
            <a:ext cx="7315200" cy="685800"/>
          </a:xfrm>
        </p:spPr>
        <p:txBody>
          <a:bodyPr/>
          <a:lstStyle>
            <a:lvl1pPr algn="ctr">
              <a:spcBef>
                <a:spcPct val="0"/>
              </a:spcBef>
              <a:defRPr sz="4000">
                <a:latin typeface="Garamond" pitchFamily="18" charset="0"/>
              </a:defRPr>
            </a:lvl1pPr>
          </a:lstStyle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7986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73647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ACDA3-A7B1-4B2B-97DC-93A50FEA8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E4069EE-A657-4291-8E15-D69D746E6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97DBC-8C1E-48E0-BAC6-7BEE7D6A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4268F2-06F7-4A16-9E2F-5D135627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D93991-76AE-41A6-91E1-DD50707D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93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72834-3425-4C7F-8AF5-B57449C4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C4C32-C2B4-47CF-85EC-BD230942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C09E97-A2FF-42D1-A63F-51B57EA2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4D6C15-2D7C-4C70-B95E-0C2EFB301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AC6AE4-6559-4984-A7C6-B83EC10F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852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4B9AB-1AF3-48F4-A4C3-E3A4BC8D2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53CCBC-EF21-45A3-A255-EDB8909FA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6137F-102A-4D7B-A207-DAF89A6A7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6D256-6CE3-4AE1-A565-8AFBCE58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8466E8-21B8-42B1-AD23-B77273B7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61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EDDD1-BEC0-45FD-8EB4-676998B1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33148-C02B-4D85-ABF8-7FE543384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59C7DE-CCF3-4D8F-BD29-5BC32BD3D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0A1006-F2E7-4B98-9C53-94A3086B9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96FA11-D229-45F4-B59F-DB5F6E01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FF7623-90BD-41F2-A82C-8057507D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6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48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91B2B-342D-47A1-8825-F845EFCD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3ADF01-8BB0-4F1A-934E-274702774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A6619C-3D24-4C32-AFDF-FA59EB43A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BC7D1D-9BEA-4097-B842-F732C954F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1DB27F-08F8-432B-B6E2-5ED9348CD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9A4374-8227-4F35-9038-31F399F1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030A1A-AD15-4A69-B1D9-556D3EBE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F85F5A-5E0E-4871-9ACE-3C967E6B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185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2AC3F-5EB4-424F-847F-7E4FF47F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AD2CB2-A093-49AB-9AF1-5C428B10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1F5CB4-9BC0-4807-A232-CF8B5647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3C9F8A-D43E-4CB2-B983-8EBAD6FE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173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3708E9-27DC-4196-80AB-B1F17967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FDB5EC-052E-42D5-97EB-DBCF7EC9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C80660-017D-4C3A-BB60-286F0044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706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EEA95-3261-42E5-9614-AD3497CD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7D7BF3-A501-4644-ACB5-E803DA92E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A5A49F-2B17-4EA5-AAA9-03013557C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C509EC-0075-41C8-8243-8141C168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90CF60-BBB8-4272-AE06-B56D1888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CD223B-E875-4CA3-B714-FEB157C0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9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FC847-515F-4636-B415-69F2DBB2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57D2FE-7217-4DA9-96B3-669C2A94F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BB11DC-4857-4FD4-BC0C-E6D9A2050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1D13D-B717-4B51-8C7A-8BCC3E9B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A49BFD-0549-45FA-B784-E0EED553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B36DE1-3D58-41CA-BA51-E0011467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553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FF8AD-328F-4BF1-B595-D15D76CD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1D1398-73D4-4F61-ACCF-3125CF7AF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12BE5-FDBD-4B7C-8583-F72ED0F9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0A7F92-BC7A-452D-87FA-BAE345E6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9772E4-B02F-403D-9BE8-3832DDCD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015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A74C67-0740-416C-B5D9-F2B9B68F0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674E51-3D66-45D8-9681-74A99997B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09814C-8DBA-4600-A27B-A4F82BAF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9E70E-C66C-48D0-92BB-0682B0A5D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13FFD-DC74-488D-B13F-1461786B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31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63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147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8003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57003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249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2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2684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610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1027" name="Text Box 5"/>
          <p:cNvSpPr txBox="1">
            <a:spLocks noChangeArrowheads="1"/>
          </p:cNvSpPr>
          <p:nvPr/>
        </p:nvSpPr>
        <p:spPr bwMode="auto">
          <a:xfrm>
            <a:off x="-36002" y="6613525"/>
            <a:ext cx="5180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 dirty="0">
                <a:solidFill>
                  <a:schemeClr val="tx2"/>
                </a:solidFill>
                <a:ea typeface="宋体" panose="02010600030101010101" pitchFamily="2" charset="-122"/>
              </a:rPr>
              <a:t>12.</a:t>
            </a:r>
            <a:fld id="{D809473D-21E1-4360-A66A-12F2DD6BC465}" type="slidenum">
              <a:rPr lang="en-US" altLang="zh-CN" sz="1000" b="1" smtClean="0">
                <a:solidFill>
                  <a:schemeClr val="tx2"/>
                </a:solidFill>
                <a:ea typeface="宋体" panose="02010600030101010101" pitchFamily="2" charset="-122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2355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17475"/>
            <a:ext cx="86169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9" name="Slide_Page_Number"/>
          <p:cNvSpPr>
            <a:spLocks noChangeArrowheads="1"/>
          </p:cNvSpPr>
          <p:nvPr/>
        </p:nvSpPr>
        <p:spPr bwMode="auto">
          <a:xfrm>
            <a:off x="457200" y="6654800"/>
            <a:ext cx="965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just" fontAlgn="b">
              <a:defRPr/>
            </a:pPr>
            <a:endParaRPr lang="zh-CN" altLang="en-US" sz="1200">
              <a:latin typeface="Arial" charset="0"/>
              <a:ea typeface="宋体" pitchFamily="2" charset="-122"/>
            </a:endParaRPr>
          </a:p>
        </p:txBody>
      </p:sp>
      <p:sp>
        <p:nvSpPr>
          <p:cNvPr id="1030" name="Slide_Copyright"/>
          <p:cNvSpPr>
            <a:spLocks noChangeArrowheads="1"/>
          </p:cNvSpPr>
          <p:nvPr/>
        </p:nvSpPr>
        <p:spPr bwMode="auto">
          <a:xfrm>
            <a:off x="3663950" y="6629400"/>
            <a:ext cx="2051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fontAlgn="b">
              <a:lnSpc>
                <a:spcPct val="110000"/>
              </a:lnSpc>
              <a:defRPr/>
            </a:pPr>
            <a:r>
              <a:rPr lang="zh-CN" altLang="en-US" sz="1200">
                <a:latin typeface="Arial" charset="0"/>
                <a:ea typeface="宋体" pitchFamily="2" charset="-122"/>
              </a:rPr>
              <a:t>华南理工大学 软件学院</a:t>
            </a:r>
          </a:p>
        </p:txBody>
      </p:sp>
      <p:sp>
        <p:nvSpPr>
          <p:cNvPr id="1031" name="Slide_Page_Number"/>
          <p:cNvSpPr>
            <a:spLocks noChangeArrowheads="1"/>
          </p:cNvSpPr>
          <p:nvPr/>
        </p:nvSpPr>
        <p:spPr bwMode="auto">
          <a:xfrm>
            <a:off x="457200" y="6654800"/>
            <a:ext cx="965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just" fontAlgn="b">
              <a:defRPr/>
            </a:pPr>
            <a:endParaRPr lang="zh-CN" altLang="en-US" sz="1200">
              <a:latin typeface="Arial" charset="0"/>
              <a:ea typeface="宋体" pitchFamily="2" charset="-122"/>
            </a:endParaRPr>
          </a:p>
        </p:txBody>
      </p:sp>
      <p:pic>
        <p:nvPicPr>
          <p:cNvPr id="1032" name="Picture 12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0950"/>
            <a:ext cx="91440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95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11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24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SzPct val="80000"/>
        <a:buFont typeface="Monotype Sorts" pitchFamily="2" charset="2"/>
        <a:buChar char="l"/>
        <a:defRPr kumimoji="1" sz="2400">
          <a:solidFill>
            <a:schemeClr val="tx1"/>
          </a:solidFill>
          <a:latin typeface="+mn-lt"/>
        </a:defRPr>
      </a:lvl2pPr>
      <a:lvl3pPr marL="1085850" indent="-22860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anose="05030102010509060703" pitchFamily="18" charset="2"/>
        <a:buChar char="4"/>
        <a:defRPr kumimoji="1" sz="2000">
          <a:solidFill>
            <a:schemeClr val="tx1"/>
          </a:solidFill>
          <a:latin typeface="+mn-lt"/>
        </a:defRPr>
      </a:lvl3pPr>
      <a:lvl4pPr marL="1428750" indent="-22860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>
          <a:solidFill>
            <a:schemeClr val="tx1"/>
          </a:solidFill>
          <a:latin typeface="+mn-lt"/>
        </a:defRPr>
      </a:lvl4pPr>
      <a:lvl5pPr marL="17716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600">
          <a:solidFill>
            <a:schemeClr val="tx1"/>
          </a:solidFill>
          <a:latin typeface="+mn-lt"/>
        </a:defRPr>
      </a:lvl5pPr>
      <a:lvl6pPr marL="22288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3FA5BD-7F76-4666-B4E6-7CBFBA2E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8307C5-069F-4293-BD81-55E280BE3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949DB-1DCC-4D92-8974-CC706A760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9977F-1F6B-4711-A1E9-25D9E364FE6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9D9C1-F5AC-4621-BE2E-CF4F6E718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559D50-1A91-4111-90B7-32D32F64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37248-C924-4363-B0C3-9665230D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9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81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81.w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79.bin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83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81.bin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85.emf"/><Relationship Id="rId5" Type="http://schemas.openxmlformats.org/officeDocument/2006/relationships/image" Target="../media/image84.wmf"/><Relationship Id="rId4" Type="http://schemas.openxmlformats.org/officeDocument/2006/relationships/oleObject" Target="../embeddings/oleObject82.bin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83.bin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1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8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6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35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0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24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2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4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32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3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4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8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2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4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5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56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7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51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55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59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63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75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76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77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78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78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79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80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81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81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81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8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B42133A-7274-4ED7-AD00-7B4CF1B25A7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ea typeface="宋体" charset="-122"/>
              </a:rPr>
              <a:t>Chapter 12: Query Processing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89"/>
    </mc:Choice>
    <mc:Fallback xmlns="">
      <p:transition spd="slow" advTm="319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>
            <a:extLst>
              <a:ext uri="{FF2B5EF4-FFF2-40B4-BE49-F238E27FC236}">
                <a16:creationId xmlns:a16="http://schemas.microsoft.com/office/drawing/2014/main" id="{DE54DD83-A503-4ADE-AA14-1B45121E4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（查询优化）</a:t>
            </a:r>
          </a:p>
        </p:txBody>
      </p:sp>
      <p:sp>
        <p:nvSpPr>
          <p:cNvPr id="676869" name="Rectangle 5">
            <a:extLst>
              <a:ext uri="{FF2B5EF4-FFF2-40B4-BE49-F238E27FC236}">
                <a16:creationId xmlns:a16="http://schemas.microsoft.com/office/drawing/2014/main" id="{AE6D96FE-50D0-4263-94E3-636D09DFF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08050"/>
            <a:ext cx="8424862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6575" indent="-536575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Clr>
                <a:srgbClr val="FF9900"/>
              </a:buClr>
              <a:buSzPct val="70000"/>
            </a:pPr>
            <a:r>
              <a:rPr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Query:  Find the names of all customers with an account at a Brooklyn branch whose account balance is less than $1000.</a:t>
            </a:r>
            <a:br>
              <a:rPr lang="en-US" altLang="zh-CN" sz="2400" b="0" i="1" dirty="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</a:t>
            </a:r>
            <a:r>
              <a:rPr lang="en-US" altLang="zh-CN" sz="2400" b="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customer_name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((</a:t>
            </a:r>
            <a:r>
              <a:rPr lang="en-US" altLang="zh-CN" sz="2400" b="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branch_city</a:t>
            </a:r>
            <a:r>
              <a:rPr lang="en-US" altLang="zh-CN" sz="2400" b="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 = “Brooklyn”   balance &lt; 1000</a:t>
            </a:r>
            <a:b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(</a:t>
            </a:r>
            <a:r>
              <a:rPr lang="en-US" altLang="zh-CN" sz="2400" b="0" i="1" dirty="0">
                <a:latin typeface="Times New Roman" panose="02020603050405020304" pitchFamily="18" charset="0"/>
                <a:sym typeface="Symbol" panose="05050102010706020507" pitchFamily="18" charset="2"/>
              </a:rPr>
              <a:t>branch     (account      depositor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)))</a:t>
            </a:r>
          </a:p>
          <a:p>
            <a:pPr eaLnBrk="1" hangingPunct="1">
              <a:lnSpc>
                <a:spcPct val="130000"/>
              </a:lnSpc>
              <a:spcBef>
                <a:spcPct val="30000"/>
              </a:spcBef>
              <a:buClr>
                <a:srgbClr val="FF9900"/>
              </a:buClr>
              <a:buSzPct val="70000"/>
            </a:pP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优化策略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： </a:t>
            </a:r>
            <a:r>
              <a:rPr lang="en-US" altLang="zh-CN" sz="2400" b="0" i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branch</a:t>
            </a:r>
            <a:r>
              <a:rPr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的记录数不会太多，根据自然连接运算的结合律</a:t>
            </a:r>
            <a:r>
              <a:rPr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:</a:t>
            </a:r>
            <a:br>
              <a:rPr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</a:b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</a:t>
            </a:r>
            <a:r>
              <a:rPr lang="en-US" altLang="zh-CN" sz="2400" b="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customer_name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((</a:t>
            </a:r>
            <a:r>
              <a:rPr lang="en-US" altLang="zh-CN" sz="2400" b="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branch_city</a:t>
            </a:r>
            <a:r>
              <a:rPr lang="en-US" altLang="zh-CN" sz="2400" b="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 = “Brooklyn”   balance &lt; 1000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b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(</a:t>
            </a:r>
            <a:r>
              <a:rPr lang="en-US" altLang="zh-CN" sz="2400" b="0" i="1" dirty="0">
                <a:latin typeface="Times New Roman" panose="02020603050405020304" pitchFamily="18" charset="0"/>
                <a:sym typeface="Symbol" panose="05050102010706020507" pitchFamily="18" charset="2"/>
              </a:rPr>
              <a:t>branch     account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))      </a:t>
            </a:r>
            <a:r>
              <a:rPr lang="en-US" altLang="zh-CN" sz="2400" b="0" i="1" dirty="0">
                <a:latin typeface="Times New Roman" panose="02020603050405020304" pitchFamily="18" charset="0"/>
                <a:sym typeface="Symbol" panose="05050102010706020507" pitchFamily="18" charset="2"/>
              </a:rPr>
              <a:t>depositor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</a:p>
          <a:p>
            <a:pPr eaLnBrk="1" hangingPunct="1">
              <a:lnSpc>
                <a:spcPct val="130000"/>
              </a:lnSpc>
              <a:spcBef>
                <a:spcPct val="30000"/>
              </a:spcBef>
              <a:buClr>
                <a:srgbClr val="FF9900"/>
              </a:buClr>
              <a:buSzPct val="70000"/>
            </a:pP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优化策略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：</a:t>
            </a:r>
            <a:r>
              <a:rPr lang="zh-CN" altLang="en-US" sz="24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及早进行</a:t>
            </a:r>
            <a:r>
              <a:rPr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“</a:t>
            </a:r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选择</a:t>
            </a:r>
            <a:r>
              <a:rPr lang="zh-CN" altLang="en-US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zh-CN" altLang="en-US" sz="2400" b="0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”</a:t>
            </a:r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操作，可减少中间结果</a:t>
            </a:r>
            <a:b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</a:br>
            <a:r>
              <a:rPr lang="zh-CN" altLang="en-US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sz="2400" b="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branch_city</a:t>
            </a:r>
            <a:r>
              <a:rPr lang="en-US" altLang="zh-CN" sz="2400" b="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 = “Brooklyn”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US" altLang="zh-CN" sz="2400" b="0" i="1" dirty="0">
                <a:latin typeface="Times New Roman" panose="02020603050405020304" pitchFamily="18" charset="0"/>
                <a:sym typeface="Symbol" panose="05050102010706020507" pitchFamily="18" charset="2"/>
              </a:rPr>
              <a:t>branch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)      </a:t>
            </a:r>
            <a:r>
              <a:rPr lang="en-US" altLang="zh-CN" sz="2400" b="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balance &lt; 1000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US" altLang="zh-CN" sz="2400" b="0" i="1" dirty="0">
                <a:latin typeface="Times New Roman" panose="02020603050405020304" pitchFamily="18" charset="0"/>
                <a:sym typeface="Symbol" panose="05050102010706020507" pitchFamily="18" charset="2"/>
              </a:rPr>
              <a:t>account</a:t>
            </a:r>
            <a:r>
              <a:rPr lang="en-US" altLang="zh-CN" sz="2400" b="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3319" name="AutoShape 7">
            <a:extLst>
              <a:ext uri="{FF2B5EF4-FFF2-40B4-BE49-F238E27FC236}">
                <a16:creationId xmlns:a16="http://schemas.microsoft.com/office/drawing/2014/main" id="{FAD0E018-0A45-4455-B96C-C9D645D4145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43338" y="2428875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0" name="AutoShape 8">
            <a:extLst>
              <a:ext uri="{FF2B5EF4-FFF2-40B4-BE49-F238E27FC236}">
                <a16:creationId xmlns:a16="http://schemas.microsoft.com/office/drawing/2014/main" id="{B5F2DD6A-0407-4991-8B39-5FF6AF2B534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56226" y="24288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1" name="AutoShape 9">
            <a:extLst>
              <a:ext uri="{FF2B5EF4-FFF2-40B4-BE49-F238E27FC236}">
                <a16:creationId xmlns:a16="http://schemas.microsoft.com/office/drawing/2014/main" id="{7E73EBE7-7AAB-46ED-A8E0-AA5405ED607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43337" y="4471988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2" name="AutoShape 10">
            <a:extLst>
              <a:ext uri="{FF2B5EF4-FFF2-40B4-BE49-F238E27FC236}">
                <a16:creationId xmlns:a16="http://schemas.microsoft.com/office/drawing/2014/main" id="{D7515377-DF70-4B31-947F-B55D9B0ECBC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427662" y="4471988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3" name="AutoShape 11">
            <a:extLst>
              <a:ext uri="{FF2B5EF4-FFF2-40B4-BE49-F238E27FC236}">
                <a16:creationId xmlns:a16="http://schemas.microsoft.com/office/drawing/2014/main" id="{1D31DC46-CFE4-4C51-B0AE-01310CA8071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08526" y="552450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1" name="Rectangle 3">
            <a:extLst>
              <a:ext uri="{FF2B5EF4-FFF2-40B4-BE49-F238E27FC236}">
                <a16:creationId xmlns:a16="http://schemas.microsoft.com/office/drawing/2014/main" id="{E7ED46D8-1192-4969-9386-D862898BD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188913"/>
            <a:ext cx="8229600" cy="4525962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Join bucket 1 of T1 and T2. Cost = 55 I/Os.</a:t>
            </a:r>
          </a:p>
          <a:p>
            <a:pPr eaLnBrk="1" hangingPunct="1"/>
            <a:r>
              <a:rPr lang="en-US" altLang="zh-CN" sz="2000" b="0"/>
              <a:t>Similarly, for buckets 2, 3, 4…</a:t>
            </a:r>
          </a:p>
        </p:txBody>
      </p:sp>
      <p:graphicFrame>
        <p:nvGraphicFramePr>
          <p:cNvPr id="101382" name="Object 4">
            <a:extLst>
              <a:ext uri="{FF2B5EF4-FFF2-40B4-BE49-F238E27FC236}">
                <a16:creationId xmlns:a16="http://schemas.microsoft.com/office/drawing/2014/main" id="{B15D4406-DE6C-46BB-AB3A-8DD1664C7D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908050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101382" name="Object 4">
                        <a:extLst>
                          <a:ext uri="{FF2B5EF4-FFF2-40B4-BE49-F238E27FC236}">
                            <a16:creationId xmlns:a16="http://schemas.microsoft.com/office/drawing/2014/main" id="{B15D4406-DE6C-46BB-AB3A-8DD1664C7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908050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5" name="Rectangle 3">
            <a:extLst>
              <a:ext uri="{FF2B5EF4-FFF2-40B4-BE49-F238E27FC236}">
                <a16:creationId xmlns:a16="http://schemas.microsoft.com/office/drawing/2014/main" id="{B9A58AA7-CF08-40A4-B522-10F76C49D1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188913"/>
            <a:ext cx="8229600" cy="4525962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Total cost = 990 + 550 + 132 + 22 + 11 + 11 + 11 + 11 + 55 + 44 + 55 + 55 + 55 + 55 + 55 + 55 = 2167 I/Os &lt; 4095 I/Os</a:t>
            </a:r>
          </a:p>
          <a:p>
            <a:pPr lvl="1" eaLnBrk="1" hangingPunct="1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US" altLang="zh-CN" sz="2000" b="0"/>
          </a:p>
        </p:txBody>
      </p:sp>
      <p:graphicFrame>
        <p:nvGraphicFramePr>
          <p:cNvPr id="102406" name="Object 4">
            <a:extLst>
              <a:ext uri="{FF2B5EF4-FFF2-40B4-BE49-F238E27FC236}">
                <a16:creationId xmlns:a16="http://schemas.microsoft.com/office/drawing/2014/main" id="{C7757165-2B4E-4B0B-A63D-40162F338E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388" y="879475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2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102406" name="Object 4">
                        <a:extLst>
                          <a:ext uri="{FF2B5EF4-FFF2-40B4-BE49-F238E27FC236}">
                            <a16:creationId xmlns:a16="http://schemas.microsoft.com/office/drawing/2014/main" id="{C7757165-2B4E-4B0B-A63D-40162F338E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879475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C3AF388B-B49F-47F8-A267-D9C59A19C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Hash-Join algorithm (Cont.)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A30FCA2A-6F3A-4FDC-819F-9CF3F82E70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>
                <a:ea typeface="ＭＳ Ｐゴシック" panose="020B0600070205080204" pitchFamily="34" charset="-128"/>
              </a:rPr>
              <a:t>The value </a:t>
            </a:r>
            <a:r>
              <a:rPr lang="en-US" altLang="zh-CN" sz="2000" i="1">
                <a:ea typeface="ＭＳ Ｐゴシック" panose="020B0600070205080204" pitchFamily="34" charset="-128"/>
              </a:rPr>
              <a:t>n</a:t>
            </a:r>
            <a:r>
              <a:rPr lang="en-US" altLang="zh-CN" sz="2000">
                <a:ea typeface="ＭＳ Ｐゴシック" panose="020B0600070205080204" pitchFamily="34" charset="-128"/>
              </a:rPr>
              <a:t> and the hash function </a:t>
            </a:r>
            <a:r>
              <a:rPr lang="en-US" altLang="zh-CN" sz="2000" i="1">
                <a:ea typeface="ＭＳ Ｐゴシック" panose="020B0600070205080204" pitchFamily="34" charset="-128"/>
              </a:rPr>
              <a:t>h</a:t>
            </a:r>
            <a:r>
              <a:rPr lang="en-US" altLang="zh-CN" sz="2000">
                <a:ea typeface="ＭＳ Ｐゴシック" panose="020B0600070205080204" pitchFamily="34" charset="-128"/>
              </a:rPr>
              <a:t> is chosen such that each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4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 should fit in memory.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Typically n is chosen as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000">
                <a:ea typeface="ＭＳ Ｐゴシック" panose="020B0600070205080204" pitchFamily="34" charset="-128"/>
              </a:rPr>
              <a:t>b</a:t>
            </a:r>
            <a:r>
              <a:rPr lang="en-US" altLang="zh-CN" sz="2800" baseline="-25000">
                <a:ea typeface="ＭＳ Ｐゴシック" panose="020B0600070205080204" pitchFamily="34" charset="-128"/>
              </a:rPr>
              <a:t>s</a:t>
            </a:r>
            <a:r>
              <a:rPr lang="en-US" altLang="zh-CN" sz="2000">
                <a:ea typeface="ＭＳ Ｐゴシック" panose="020B0600070205080204" pitchFamily="34" charset="-128"/>
              </a:rPr>
              <a:t>/M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zh-CN" sz="2000">
                <a:ea typeface="ＭＳ Ｐゴシック" panose="020B0600070205080204" pitchFamily="34" charset="-128"/>
              </a:rPr>
              <a:t> * f  where f is a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fudge factor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>
                <a:ea typeface="ＭＳ Ｐゴシック" panose="020B0600070205080204" pitchFamily="34" charset="-128"/>
              </a:rPr>
              <a:t>, typically around 1.2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The probe relation partitions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 need not fit in memory</a:t>
            </a:r>
          </a:p>
          <a:p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Recursive partitioning</a:t>
            </a:r>
            <a:r>
              <a:rPr lang="en-US" altLang="zh-CN" sz="2000" b="1" i="1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required if number of partitions </a:t>
            </a:r>
            <a:r>
              <a:rPr lang="en-US" altLang="zh-CN" sz="2000" i="1">
                <a:ea typeface="ＭＳ Ｐゴシック" panose="020B0600070205080204" pitchFamily="34" charset="-128"/>
              </a:rPr>
              <a:t>n </a:t>
            </a:r>
            <a:r>
              <a:rPr lang="en-US" altLang="zh-CN" sz="2000">
                <a:ea typeface="ＭＳ Ｐゴシック" panose="020B0600070205080204" pitchFamily="34" charset="-128"/>
              </a:rPr>
              <a:t>is greater than number of pages </a:t>
            </a:r>
            <a:r>
              <a:rPr lang="en-US" altLang="zh-CN" sz="2000" i="1">
                <a:ea typeface="ＭＳ Ｐゴシック" panose="020B0600070205080204" pitchFamily="34" charset="-128"/>
              </a:rPr>
              <a:t>M</a:t>
            </a:r>
            <a:r>
              <a:rPr lang="en-US" altLang="zh-CN" sz="2000">
                <a:ea typeface="ＭＳ Ｐゴシック" panose="020B0600070205080204" pitchFamily="34" charset="-128"/>
              </a:rPr>
              <a:t> of memory.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instead of partitioning </a:t>
            </a:r>
            <a:r>
              <a:rPr lang="en-US" altLang="zh-CN" sz="2000" i="1">
                <a:ea typeface="ＭＳ Ｐゴシック" panose="020B0600070205080204" pitchFamily="34" charset="-128"/>
              </a:rPr>
              <a:t>n</a:t>
            </a:r>
            <a:r>
              <a:rPr lang="en-US" altLang="zh-CN" sz="2000">
                <a:ea typeface="ＭＳ Ｐゴシック" panose="020B0600070205080204" pitchFamily="34" charset="-128"/>
              </a:rPr>
              <a:t> ways, use</a:t>
            </a:r>
            <a:r>
              <a:rPr lang="en-US" altLang="zh-CN" sz="2000" i="1">
                <a:ea typeface="ＭＳ Ｐゴシック" panose="020B0600070205080204" pitchFamily="34" charset="-128"/>
              </a:rPr>
              <a:t>  M – </a:t>
            </a:r>
            <a:r>
              <a:rPr lang="en-US" altLang="zh-CN" sz="2000">
                <a:ea typeface="ＭＳ Ｐゴシック" panose="020B0600070205080204" pitchFamily="34" charset="-128"/>
              </a:rPr>
              <a:t>1 partitions for s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Further partition the </a:t>
            </a:r>
            <a:r>
              <a:rPr lang="en-US" altLang="zh-CN" sz="2000" i="1">
                <a:ea typeface="ＭＳ Ｐゴシック" panose="020B0600070205080204" pitchFamily="34" charset="-128"/>
              </a:rPr>
              <a:t>M – </a:t>
            </a:r>
            <a:r>
              <a:rPr lang="en-US" altLang="zh-CN" sz="2000">
                <a:ea typeface="ＭＳ Ｐゴシック" panose="020B0600070205080204" pitchFamily="34" charset="-128"/>
              </a:rPr>
              <a:t>1 partitions using a different hash function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Use same partitioning method on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Rarely required: e.g., with block size of 4 KB, recursive partitioning not needed for relations of &lt; 1GB with memory size of 2MB, or relations of &lt; 36 GB with memory of 12 MB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1026">
            <a:extLst>
              <a:ext uri="{FF2B5EF4-FFF2-40B4-BE49-F238E27FC236}">
                <a16:creationId xmlns:a16="http://schemas.microsoft.com/office/drawing/2014/main" id="{47C9E1DF-10FE-4BD1-8704-73D6567120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Handling of Overflows</a:t>
            </a:r>
          </a:p>
        </p:txBody>
      </p:sp>
      <p:sp>
        <p:nvSpPr>
          <p:cNvPr id="89090" name="Rectangle 1027">
            <a:extLst>
              <a:ext uri="{FF2B5EF4-FFF2-40B4-BE49-F238E27FC236}">
                <a16:creationId xmlns:a16="http://schemas.microsoft.com/office/drawing/2014/main" id="{82887B63-73E2-4428-8996-36DF4CA03B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>
                <a:ea typeface="ＭＳ Ｐゴシック" panose="020B0600070205080204" pitchFamily="34" charset="-128"/>
              </a:rPr>
              <a:t>Partitioning is said to be </a:t>
            </a:r>
            <a:r>
              <a:rPr lang="en-US" altLang="zh-CN" b="1">
                <a:solidFill>
                  <a:srgbClr val="3366CC"/>
                </a:solidFill>
                <a:ea typeface="ＭＳ Ｐゴシック" panose="020B0600070205080204" pitchFamily="34" charset="-128"/>
              </a:rPr>
              <a:t>skewed</a:t>
            </a:r>
            <a:r>
              <a:rPr lang="en-US" altLang="zh-CN">
                <a:ea typeface="ＭＳ Ｐゴシック" panose="020B0600070205080204" pitchFamily="34" charset="-128"/>
              </a:rPr>
              <a:t> if some partitions have significantly more tuples than some others</a:t>
            </a:r>
          </a:p>
          <a:p>
            <a:r>
              <a:rPr lang="en-US" altLang="zh-CN" b="1">
                <a:solidFill>
                  <a:srgbClr val="3366CC"/>
                </a:solidFill>
                <a:ea typeface="ＭＳ Ｐゴシック" panose="020B0600070205080204" pitchFamily="34" charset="-128"/>
              </a:rPr>
              <a:t>Hash-table overflow</a:t>
            </a:r>
            <a:r>
              <a:rPr lang="en-US" altLang="zh-CN">
                <a:ea typeface="ＭＳ Ｐゴシック" panose="020B0600070205080204" pitchFamily="34" charset="-128"/>
              </a:rPr>
              <a:t> occurs in partition </a:t>
            </a:r>
            <a:r>
              <a:rPr lang="en-US" altLang="zh-CN" i="1">
                <a:ea typeface="ＭＳ Ｐゴシック" panose="020B0600070205080204" pitchFamily="34" charset="-128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>
                <a:ea typeface="ＭＳ Ｐゴシック" panose="020B0600070205080204" pitchFamily="34" charset="-128"/>
              </a:rPr>
              <a:t> if </a:t>
            </a:r>
            <a:r>
              <a:rPr lang="en-US" altLang="zh-CN" i="1">
                <a:ea typeface="ＭＳ Ｐゴシック" panose="020B0600070205080204" pitchFamily="34" charset="-128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>
                <a:ea typeface="ＭＳ Ｐゴシック" panose="020B0600070205080204" pitchFamily="34" charset="-128"/>
              </a:rPr>
              <a:t> does not fit in memory.  Reasons could be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Many tuples in s with same value for join attributes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Bad hash function</a:t>
            </a:r>
          </a:p>
          <a:p>
            <a:r>
              <a:rPr lang="en-US" altLang="zh-CN" b="1">
                <a:solidFill>
                  <a:srgbClr val="3366CC"/>
                </a:solidFill>
                <a:ea typeface="ＭＳ Ｐゴシック" panose="020B0600070205080204" pitchFamily="34" charset="-128"/>
              </a:rPr>
              <a:t>Overflow resolution</a:t>
            </a:r>
            <a:r>
              <a:rPr lang="en-US" altLang="zh-CN">
                <a:ea typeface="ＭＳ Ｐゴシック" panose="020B0600070205080204" pitchFamily="34" charset="-128"/>
              </a:rPr>
              <a:t> can be done in build phase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Partition </a:t>
            </a:r>
            <a:r>
              <a:rPr lang="en-US" altLang="zh-CN" i="1">
                <a:ea typeface="ＭＳ Ｐゴシック" panose="020B0600070205080204" pitchFamily="34" charset="-128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>
                <a:ea typeface="ＭＳ Ｐゴシック" panose="020B0600070205080204" pitchFamily="34" charset="-128"/>
              </a:rPr>
              <a:t> is further partitioned using different hash function. 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Partition </a:t>
            </a:r>
            <a:r>
              <a:rPr lang="en-US" altLang="zh-CN" i="1">
                <a:ea typeface="ＭＳ Ｐゴシック" panose="020B0600070205080204" pitchFamily="34" charset="-128"/>
              </a:rPr>
              <a:t>r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>
                <a:ea typeface="ＭＳ Ｐゴシック" panose="020B0600070205080204" pitchFamily="34" charset="-128"/>
              </a:rPr>
              <a:t> must be similarly partitioned.</a:t>
            </a:r>
          </a:p>
          <a:p>
            <a:r>
              <a:rPr lang="en-US" altLang="zh-CN" b="1">
                <a:solidFill>
                  <a:srgbClr val="3366CC"/>
                </a:solidFill>
                <a:ea typeface="ＭＳ Ｐゴシック" panose="020B0600070205080204" pitchFamily="34" charset="-128"/>
              </a:rPr>
              <a:t>Overflow avoidance</a:t>
            </a:r>
            <a:r>
              <a:rPr lang="en-US" altLang="zh-CN">
                <a:ea typeface="ＭＳ Ｐゴシック" panose="020B0600070205080204" pitchFamily="34" charset="-128"/>
              </a:rPr>
              <a:t> performs partitioning carefully to avoid overflows during build phase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E.g. partition build relation into many partitions, then combine them</a:t>
            </a:r>
          </a:p>
          <a:p>
            <a:r>
              <a:rPr lang="en-US" altLang="zh-CN">
                <a:ea typeface="ＭＳ Ｐゴシック" panose="020B0600070205080204" pitchFamily="34" charset="-128"/>
              </a:rPr>
              <a:t>Both approaches fail with large numbers of duplicates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Fallback option: use block nested loops join on overflowed  partitions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>
            <a:extLst>
              <a:ext uri="{FF2B5EF4-FFF2-40B4-BE49-F238E27FC236}">
                <a16:creationId xmlns:a16="http://schemas.microsoft.com/office/drawing/2014/main" id="{937B8BC1-B7E1-4495-9603-5C272DE0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Cost of Hash-Join</a:t>
            </a:r>
          </a:p>
        </p:txBody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E761E43D-C889-47C6-A684-9623C155C8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CN" sz="2000">
                <a:ea typeface="ＭＳ Ｐゴシック" panose="020B0600070205080204" pitchFamily="34" charset="-128"/>
              </a:rPr>
              <a:t>If recursive partitioning is not required: cost of hash join is</a:t>
            </a:r>
            <a:br>
              <a:rPr lang="en-US" altLang="zh-CN" sz="2000">
                <a:ea typeface="ＭＳ Ｐゴシック" panose="020B0600070205080204" pitchFamily="34" charset="-128"/>
              </a:rPr>
            </a:br>
            <a:r>
              <a:rPr lang="en-US" altLang="zh-CN" sz="2000">
                <a:ea typeface="ＭＳ Ｐゴシック" panose="020B0600070205080204" pitchFamily="34" charset="-128"/>
              </a:rPr>
              <a:t>          3(</a:t>
            </a:r>
            <a:r>
              <a:rPr lang="en-US" altLang="zh-CN" sz="2000" i="1"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r</a:t>
            </a:r>
            <a:r>
              <a:rPr lang="en-US" altLang="zh-CN" sz="2000" i="1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+</a:t>
            </a:r>
            <a:r>
              <a:rPr lang="en-US" altLang="zh-CN" sz="2000" i="1">
                <a:ea typeface="ＭＳ Ｐゴシック" panose="020B0600070205080204" pitchFamily="34" charset="-128"/>
              </a:rPr>
              <a:t> b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s</a:t>
            </a:r>
            <a:r>
              <a:rPr lang="en-US" altLang="zh-CN" sz="2000" i="1">
                <a:ea typeface="ＭＳ Ｐゴシック" panose="020B0600070205080204" pitchFamily="34" charset="-128"/>
              </a:rPr>
              <a:t>)</a:t>
            </a:r>
            <a:r>
              <a:rPr lang="en-US" altLang="zh-CN" sz="2000">
                <a:ea typeface="ＭＳ Ｐゴシック" panose="020B0600070205080204" pitchFamily="34" charset="-128"/>
              </a:rPr>
              <a:t> +4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zh-CN" sz="24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h 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block transfers +</a:t>
            </a:r>
            <a:b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        2</a:t>
            </a:r>
            <a:r>
              <a:rPr lang="en-US" altLang="zh-CN" sz="2400">
                <a:ea typeface="ＭＳ Ｐゴシック" panose="020B0600070205080204" pitchFamily="34" charset="-128"/>
                <a:sym typeface="Symbol" panose="05050102010706020507" pitchFamily="18" charset="2"/>
              </a:rPr>
              <a:t>(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)  seeks</a:t>
            </a:r>
            <a:endParaRPr lang="en-US" altLang="zh-CN" sz="2400" i="1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tabLst>
                <a:tab pos="3146425" algn="ctr"/>
              </a:tabLst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If recursive partitioning required:</a:t>
            </a:r>
          </a:p>
          <a:p>
            <a:pPr lvl="1">
              <a:tabLst>
                <a:tab pos="3146425" algn="ctr"/>
              </a:tabLst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number of passes required for partitioning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build relation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to less than M blocks per partition is 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zh-CN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zh-CN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M/bb</a:t>
            </a:r>
            <a:r>
              <a:rPr lang="en-US" altLang="zh-CN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</a:t>
            </a:r>
            <a:r>
              <a:rPr lang="en-US" altLang="zh-CN" sz="20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)</a:t>
            </a:r>
          </a:p>
          <a:p>
            <a:pPr lvl="1">
              <a:tabLst>
                <a:tab pos="3146425" algn="ctr"/>
              </a:tabLst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best to choose the smaller relation as the build relation.</a:t>
            </a:r>
          </a:p>
          <a:p>
            <a:pPr lvl="1">
              <a:tabLst>
                <a:tab pos="3146425" algn="ctr"/>
              </a:tabLst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Total cost estimate is: </a:t>
            </a:r>
            <a:b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zh-CN" sz="2000">
                <a:ea typeface="ＭＳ Ｐゴシック" panose="020B0600070205080204" pitchFamily="34" charset="-128"/>
              </a:rPr>
              <a:t>2</a:t>
            </a:r>
            <a:r>
              <a:rPr lang="en-US" altLang="zh-CN" sz="2000" i="1">
                <a:ea typeface="ＭＳ Ｐゴシック" panose="020B0600070205080204" pitchFamily="34" charset="-128"/>
              </a:rPr>
              <a:t>(b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r</a:t>
            </a:r>
            <a:r>
              <a:rPr lang="en-US" altLang="zh-CN" sz="2000" i="1">
                <a:ea typeface="ＭＳ Ｐゴシック" panose="020B0600070205080204" pitchFamily="34" charset="-128"/>
              </a:rPr>
              <a:t> + b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s</a:t>
            </a:r>
            <a:r>
              <a:rPr lang="en-US" altLang="zh-CN" sz="2000">
                <a:ea typeface="ＭＳ Ｐゴシック" panose="020B0600070205080204" pitchFamily="34" charset="-128"/>
              </a:rPr>
              <a:t>)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zh-CN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zh-CN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M/bb</a:t>
            </a:r>
            <a:r>
              <a:rPr lang="en-US" altLang="zh-CN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</a:t>
            </a:r>
            <a:r>
              <a:rPr lang="en-US" altLang="zh-CN" sz="20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) +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 + 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s 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block transfers + </a:t>
            </a:r>
            <a:b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     2</a:t>
            </a:r>
            <a:r>
              <a:rPr lang="en-US" altLang="zh-CN" sz="240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) 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zh-CN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zh-CN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M/bb</a:t>
            </a:r>
            <a:r>
              <a:rPr lang="en-US" altLang="zh-CN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</a:t>
            </a:r>
            <a:r>
              <a:rPr lang="en-US" altLang="zh-CN" sz="20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)   seeks</a:t>
            </a:r>
            <a:endParaRPr lang="en-US" altLang="zh-CN" sz="2400" i="1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tabLst>
                <a:tab pos="3146425" algn="ctr"/>
              </a:tabLst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If the entire build input can be kept in main memory no partitioning is required</a:t>
            </a:r>
          </a:p>
          <a:p>
            <a:pPr lvl="1">
              <a:tabLst>
                <a:tab pos="3146425" algn="ctr"/>
              </a:tabLst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Cost estimate goes down to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 +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>
            <a:extLst>
              <a:ext uri="{FF2B5EF4-FFF2-40B4-BE49-F238E27FC236}">
                <a16:creationId xmlns:a16="http://schemas.microsoft.com/office/drawing/2014/main" id="{2E8F6C14-F95A-4D2F-AC6B-9DFD1FC56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Example of Cost of Hash-Join</a:t>
            </a:r>
          </a:p>
        </p:txBody>
      </p:sp>
      <p:sp>
        <p:nvSpPr>
          <p:cNvPr id="93186" name="Rectangle 3">
            <a:extLst>
              <a:ext uri="{FF2B5EF4-FFF2-40B4-BE49-F238E27FC236}">
                <a16:creationId xmlns:a16="http://schemas.microsoft.com/office/drawing/2014/main" id="{00C93FE2-4E91-4725-B924-493F88BF0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>
              <a:ea typeface="ＭＳ Ｐゴシック" panose="020B0600070205080204" pitchFamily="34" charset="-128"/>
            </a:endParaRPr>
          </a:p>
          <a:p>
            <a:r>
              <a:rPr lang="en-US" altLang="zh-CN" sz="2000" dirty="0">
                <a:ea typeface="ＭＳ Ｐゴシック" panose="020B0600070205080204" pitchFamily="34" charset="-128"/>
              </a:rPr>
              <a:t>Assume that memory size is 20 blocks</a:t>
            </a:r>
          </a:p>
          <a:p>
            <a:r>
              <a:rPr lang="en-US" altLang="zh-CN" sz="2000" i="1" dirty="0" err="1">
                <a:ea typeface="ＭＳ Ｐゴシック" panose="020B0600070205080204" pitchFamily="34" charset="-128"/>
              </a:rPr>
              <a:t>b</a:t>
            </a:r>
            <a:r>
              <a:rPr lang="en-US" altLang="zh-CN" sz="2400" i="1" baseline="-25000" dirty="0" err="1">
                <a:ea typeface="ＭＳ Ｐゴシック" panose="020B0600070205080204" pitchFamily="34" charset="-128"/>
              </a:rPr>
              <a:t>instructor</a:t>
            </a:r>
            <a:r>
              <a:rPr lang="en-US" altLang="zh-CN" sz="2000" dirty="0">
                <a:ea typeface="ＭＳ Ｐゴシック" panose="020B0600070205080204" pitchFamily="34" charset="-128"/>
              </a:rPr>
              <a:t>= 100 and </a:t>
            </a:r>
            <a:r>
              <a:rPr lang="en-US" altLang="zh-CN" sz="2000" i="1" dirty="0" err="1">
                <a:ea typeface="ＭＳ Ｐゴシック" panose="020B0600070205080204" pitchFamily="34" charset="-128"/>
              </a:rPr>
              <a:t>b</a:t>
            </a:r>
            <a:r>
              <a:rPr lang="en-US" altLang="zh-CN" sz="2400" i="1" baseline="-25000" dirty="0" err="1">
                <a:ea typeface="ＭＳ Ｐゴシック" panose="020B0600070205080204" pitchFamily="34" charset="-128"/>
              </a:rPr>
              <a:t>teaches</a:t>
            </a:r>
            <a:r>
              <a:rPr lang="en-US" altLang="zh-CN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</a:rPr>
              <a:t>= 400.</a:t>
            </a:r>
          </a:p>
          <a:p>
            <a:r>
              <a:rPr lang="en-US" altLang="zh-CN" sz="2000" i="1" dirty="0">
                <a:ea typeface="ＭＳ Ｐゴシック" panose="020B0600070205080204" pitchFamily="34" charset="-128"/>
              </a:rPr>
              <a:t>instructor </a:t>
            </a:r>
            <a:r>
              <a:rPr lang="en-US" altLang="zh-CN" sz="2000" dirty="0">
                <a:ea typeface="ＭＳ Ｐゴシック" panose="020B0600070205080204" pitchFamily="34" charset="-128"/>
              </a:rPr>
              <a:t>is to be used as build input.  Partition it into five partitions, each of size 20 blocks.  This partitioning can be done in one pass.</a:t>
            </a:r>
          </a:p>
          <a:p>
            <a:r>
              <a:rPr lang="en-US" altLang="zh-CN" sz="2000" dirty="0">
                <a:ea typeface="ＭＳ Ｐゴシック" panose="020B0600070205080204" pitchFamily="34" charset="-128"/>
              </a:rPr>
              <a:t>Similarly, partition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teaches</a:t>
            </a:r>
            <a:r>
              <a:rPr lang="en-US" altLang="zh-CN" sz="2000" dirty="0">
                <a:ea typeface="ＭＳ Ｐゴシック" panose="020B0600070205080204" pitchFamily="34" charset="-128"/>
              </a:rPr>
              <a:t> into five </a:t>
            </a:r>
            <a:r>
              <a:rPr lang="en-US" altLang="zh-CN" sz="2000" dirty="0" err="1">
                <a:ea typeface="ＭＳ Ｐゴシック" panose="020B0600070205080204" pitchFamily="34" charset="-128"/>
              </a:rPr>
              <a:t>partitions,each</a:t>
            </a:r>
            <a:r>
              <a:rPr lang="en-US" altLang="zh-CN" sz="2000" dirty="0">
                <a:ea typeface="ＭＳ Ｐゴシック" panose="020B0600070205080204" pitchFamily="34" charset="-128"/>
              </a:rPr>
              <a:t> of size 80.  This is also done in one pass.</a:t>
            </a:r>
          </a:p>
          <a:p>
            <a:r>
              <a:rPr lang="en-US" altLang="zh-CN" sz="2000" dirty="0">
                <a:ea typeface="ＭＳ Ｐゴシック" panose="020B0600070205080204" pitchFamily="34" charset="-128"/>
              </a:rPr>
              <a:t>Therefore total cost, ignoring cost of writing partially filled blocks: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3(100 + 400) = 1500 block transfers  +</a:t>
            </a:r>
            <a:br>
              <a:rPr lang="en-US" altLang="zh-CN" sz="2000" dirty="0">
                <a:ea typeface="ＭＳ Ｐゴシック" panose="020B0600070205080204" pitchFamily="34" charset="-128"/>
              </a:rPr>
            </a:br>
            <a:r>
              <a:rPr lang="en-US" altLang="zh-CN" sz="2000" dirty="0">
                <a:ea typeface="ＭＳ Ｐゴシック" panose="020B0600070205080204" pitchFamily="34" charset="-128"/>
              </a:rPr>
              <a:t>2(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100/3 + 400/3) = 336 seeks</a:t>
            </a:r>
            <a:endParaRPr lang="en-US" altLang="zh-CN" sz="2000" dirty="0">
              <a:ea typeface="ＭＳ Ｐゴシック" panose="020B0600070205080204" pitchFamily="34" charset="-128"/>
            </a:endParaRPr>
          </a:p>
        </p:txBody>
      </p:sp>
      <p:sp>
        <p:nvSpPr>
          <p:cNvPr id="93187" name="Text Box 4">
            <a:extLst>
              <a:ext uri="{FF2B5EF4-FFF2-40B4-BE49-F238E27FC236}">
                <a16:creationId xmlns:a16="http://schemas.microsoft.com/office/drawing/2014/main" id="{372C252B-8F62-4B28-A266-5F26882AA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088" y="1009650"/>
            <a:ext cx="2465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000" i="1" dirty="0"/>
              <a:t>instructor     teaches</a:t>
            </a:r>
          </a:p>
        </p:txBody>
      </p:sp>
      <p:sp>
        <p:nvSpPr>
          <p:cNvPr id="93188" name="AutoShape 5">
            <a:extLst>
              <a:ext uri="{FF2B5EF4-FFF2-40B4-BE49-F238E27FC236}">
                <a16:creationId xmlns:a16="http://schemas.microsoft.com/office/drawing/2014/main" id="{679E66FB-86C0-4514-9EDA-D5A86192081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49501" y="113665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>
            <a:extLst>
              <a:ext uri="{FF2B5EF4-FFF2-40B4-BE49-F238E27FC236}">
                <a16:creationId xmlns:a16="http://schemas.microsoft.com/office/drawing/2014/main" id="{DC4932D0-85E1-4313-88DB-46ABDE3BA6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Hybrid Hash–Join</a:t>
            </a:r>
          </a:p>
        </p:txBody>
      </p:sp>
      <p:sp>
        <p:nvSpPr>
          <p:cNvPr id="95234" name="Rectangle 3">
            <a:extLst>
              <a:ext uri="{FF2B5EF4-FFF2-40B4-BE49-F238E27FC236}">
                <a16:creationId xmlns:a16="http://schemas.microsoft.com/office/drawing/2014/main" id="{A948F7FD-675A-469A-A0DE-B2D7D8454A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Useful when memory sized are relatively large, and the build input is bigger than memory.</a:t>
            </a:r>
          </a:p>
          <a:p>
            <a:pPr>
              <a:lnSpc>
                <a:spcPct val="90000"/>
              </a:lnSpc>
            </a:pPr>
            <a:r>
              <a:rPr lang="en-US" altLang="zh-CN" sz="2000" b="1">
                <a:ea typeface="ＭＳ Ｐゴシック" panose="020B0600070205080204" pitchFamily="34" charset="-128"/>
              </a:rPr>
              <a:t>Main feature of hybrid hash join: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CN" sz="2000" b="1">
                <a:ea typeface="ＭＳ Ｐゴシック" panose="020B0600070205080204" pitchFamily="34" charset="-128"/>
              </a:rPr>
              <a:t>      Keep the first partition of the build relation in memory.</a:t>
            </a:r>
            <a:r>
              <a:rPr lang="en-US" altLang="zh-CN" sz="200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E.g. With memory size of 25 blocks, </a:t>
            </a:r>
            <a:r>
              <a:rPr lang="en-US" altLang="zh-CN" sz="2000" i="1">
                <a:ea typeface="ＭＳ Ｐゴシック" panose="020B0600070205080204" pitchFamily="34" charset="-128"/>
              </a:rPr>
              <a:t>instructor </a:t>
            </a:r>
            <a:r>
              <a:rPr lang="en-US" altLang="zh-CN" sz="2000">
                <a:ea typeface="ＭＳ Ｐゴシック" panose="020B0600070205080204" pitchFamily="34" charset="-128"/>
              </a:rPr>
              <a:t>can be partitioned into five partitions, each of size 20 blocks.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ＭＳ Ｐゴシック" panose="020B0600070205080204" pitchFamily="34" charset="-128"/>
              </a:rPr>
              <a:t> Division of memory:</a:t>
            </a:r>
          </a:p>
          <a:p>
            <a:pPr lvl="2">
              <a:lnSpc>
                <a:spcPct val="90000"/>
              </a:lnSpc>
            </a:pPr>
            <a:r>
              <a:rPr lang="en-US" altLang="zh-CN">
                <a:ea typeface="ＭＳ Ｐゴシック" panose="020B0600070205080204" pitchFamily="34" charset="-128"/>
              </a:rPr>
              <a:t>The first partition occupies 20 blocks of memory</a:t>
            </a:r>
          </a:p>
          <a:p>
            <a:pPr lvl="2">
              <a:lnSpc>
                <a:spcPct val="90000"/>
              </a:lnSpc>
            </a:pPr>
            <a:r>
              <a:rPr lang="en-US" altLang="zh-CN">
                <a:ea typeface="ＭＳ Ｐゴシック" panose="020B0600070205080204" pitchFamily="34" charset="-128"/>
              </a:rPr>
              <a:t>1 block is used for input, and 1 block each for buffering the other 4 partitions.</a:t>
            </a:r>
          </a:p>
          <a:p>
            <a:pPr>
              <a:lnSpc>
                <a:spcPct val="90000"/>
              </a:lnSpc>
            </a:pPr>
            <a:r>
              <a:rPr lang="en-US" altLang="zh-CN" sz="2000" i="1">
                <a:ea typeface="ＭＳ Ｐゴシック" panose="020B0600070205080204" pitchFamily="34" charset="-128"/>
              </a:rPr>
              <a:t>teaches </a:t>
            </a:r>
            <a:r>
              <a:rPr lang="en-US" altLang="zh-CN" sz="2000">
                <a:ea typeface="ＭＳ Ｐゴシック" panose="020B0600070205080204" pitchFamily="34" charset="-128"/>
              </a:rPr>
              <a:t>is similarly partitioned into five partitions each of size 80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ＭＳ Ｐゴシック" panose="020B0600070205080204" pitchFamily="34" charset="-128"/>
              </a:rPr>
              <a:t>the first is used right away for probing, instead of being written out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Cost of 3(80 + 320) + 20 +80 = 1300 block transfers for</a:t>
            </a:r>
            <a:br>
              <a:rPr lang="en-US" altLang="zh-CN" sz="2000">
                <a:ea typeface="ＭＳ Ｐゴシック" panose="020B0600070205080204" pitchFamily="34" charset="-128"/>
              </a:rPr>
            </a:br>
            <a:r>
              <a:rPr lang="en-US" altLang="zh-CN" sz="2000">
                <a:ea typeface="ＭＳ Ｐゴシック" panose="020B0600070205080204" pitchFamily="34" charset="-128"/>
              </a:rPr>
              <a:t> hybrid hash join, instead of 1500 with plain hash-join.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Hybrid hash-join most useful if </a:t>
            </a:r>
            <a:r>
              <a:rPr lang="en-US" altLang="zh-CN" sz="2000" i="1">
                <a:ea typeface="ＭＳ Ｐゴシック" panose="020B0600070205080204" pitchFamily="34" charset="-128"/>
              </a:rPr>
              <a:t>M</a:t>
            </a:r>
            <a:r>
              <a:rPr lang="en-US" altLang="zh-CN" sz="2000">
                <a:ea typeface="ＭＳ Ｐゴシック" panose="020B0600070205080204" pitchFamily="34" charset="-128"/>
              </a:rPr>
              <a:t> &gt;&gt; </a:t>
            </a:r>
          </a:p>
        </p:txBody>
      </p:sp>
      <p:graphicFrame>
        <p:nvGraphicFramePr>
          <p:cNvPr id="95235" name="Object 2">
            <a:extLst>
              <a:ext uri="{FF2B5EF4-FFF2-40B4-BE49-F238E27FC236}">
                <a16:creationId xmlns:a16="http://schemas.microsoft.com/office/drawing/2014/main" id="{32E71BF9-25C0-4019-94C8-891DCF309A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1150" y="5876925"/>
          <a:ext cx="50641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Equation" r:id="rId4" imgW="431613" imgH="342751" progId="Equation.3">
                  <p:embed/>
                </p:oleObj>
              </mc:Choice>
              <mc:Fallback>
                <p:oleObj name="Equation" r:id="rId4" imgW="431613" imgH="34275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5876925"/>
                        <a:ext cx="506413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>
            <a:extLst>
              <a:ext uri="{FF2B5EF4-FFF2-40B4-BE49-F238E27FC236}">
                <a16:creationId xmlns:a16="http://schemas.microsoft.com/office/drawing/2014/main" id="{FB9E9479-D680-482D-A736-2172E2B9C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Complex Joins</a:t>
            </a:r>
          </a:p>
        </p:txBody>
      </p:sp>
      <p:sp>
        <p:nvSpPr>
          <p:cNvPr id="97282" name="Rectangle 3">
            <a:extLst>
              <a:ext uri="{FF2B5EF4-FFF2-40B4-BE49-F238E27FC236}">
                <a16:creationId xmlns:a16="http://schemas.microsoft.com/office/drawing/2014/main" id="{FA574FD2-3218-4E80-B69F-6660E7449D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030538" algn="ctr"/>
              </a:tabLst>
            </a:pPr>
            <a:r>
              <a:rPr lang="en-US" altLang="zh-CN" sz="2000" dirty="0">
                <a:ea typeface="ＭＳ Ｐゴシック" panose="020B0600070205080204" pitchFamily="34" charset="-128"/>
              </a:rPr>
              <a:t>Join with a conjunctive condition:</a:t>
            </a:r>
          </a:p>
          <a:p>
            <a:pPr>
              <a:buFont typeface="Monotype Sorts" charset="2"/>
              <a:buNone/>
              <a:tabLst>
                <a:tab pos="3030538" algn="ctr"/>
              </a:tabLst>
            </a:pPr>
            <a:r>
              <a:rPr lang="en-US" altLang="zh-CN" sz="2000" dirty="0">
                <a:ea typeface="ＭＳ Ｐゴシック" panose="020B0600070205080204" pitchFamily="34" charset="-128"/>
              </a:rPr>
              <a:t>		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r     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Greek Symbols" pitchFamily="18" charset="2"/>
              </a:rPr>
              <a:t>1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 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Greek Symbols" pitchFamily="18" charset="2"/>
              </a:rPr>
              <a:t> 2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...  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400" i="1" baseline="-25000" dirty="0">
                <a:ea typeface="ＭＳ Ｐゴシック" panose="020B0600070205080204" pitchFamily="34" charset="-128"/>
                <a:sym typeface="Greek Symbols" pitchFamily="18" charset="2"/>
              </a:rPr>
              <a:t>n</a:t>
            </a:r>
            <a:r>
              <a:rPr lang="en-US" altLang="zh-CN" sz="1600" i="1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s</a:t>
            </a:r>
            <a:endParaRPr lang="en-US" altLang="zh-CN" sz="2000" dirty="0">
              <a:ea typeface="ＭＳ Ｐゴシック" panose="020B0600070205080204" pitchFamily="34" charset="-128"/>
              <a:sym typeface="Greek Symbols" pitchFamily="18" charset="2"/>
            </a:endParaRPr>
          </a:p>
          <a:p>
            <a:pPr lvl="1">
              <a:tabLst>
                <a:tab pos="3030538" algn="ctr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Either use nested loops/block nested loops, or</a:t>
            </a:r>
          </a:p>
          <a:p>
            <a:pPr lvl="1">
              <a:tabLst>
                <a:tab pos="3030538" algn="ctr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Compute the result of one of the simpler joins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   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i="1" baseline="-25000" dirty="0" err="1">
                <a:ea typeface="ＭＳ Ｐゴシック" panose="020B0600070205080204" pitchFamily="34" charset="-128"/>
                <a:sym typeface="Greek Symbols" pitchFamily="18" charset="2"/>
              </a:rPr>
              <a:t>i</a:t>
            </a:r>
            <a:r>
              <a:rPr lang="en-US" altLang="zh-CN" sz="1600" i="1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s</a:t>
            </a:r>
            <a:endParaRPr lang="en-US" altLang="zh-CN" sz="2000" dirty="0">
              <a:ea typeface="ＭＳ Ｐゴシック" panose="020B0600070205080204" pitchFamily="34" charset="-128"/>
              <a:sym typeface="Greek Symbols" pitchFamily="18" charset="2"/>
            </a:endParaRPr>
          </a:p>
          <a:p>
            <a:pPr lvl="2">
              <a:tabLst>
                <a:tab pos="3030538" algn="ctr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final result comprises those tuples in the intermediate result that satisfy the remaining conditions</a:t>
            </a:r>
          </a:p>
          <a:p>
            <a:pPr lvl="1">
              <a:buFont typeface="Monotype Sorts" charset="2"/>
              <a:buNone/>
              <a:tabLst>
                <a:tab pos="3030538" algn="ctr"/>
              </a:tabLst>
            </a:pPr>
            <a:r>
              <a:rPr lang="en-US" altLang="zh-CN" sz="1600" baseline="-25000" dirty="0">
                <a:ea typeface="ＭＳ Ｐゴシック" panose="020B0600070205080204" pitchFamily="34" charset="-128"/>
                <a:sym typeface="Greek Symbols" pitchFamily="18" charset="2"/>
              </a:rPr>
              <a:t>	</a:t>
            </a:r>
            <a:r>
              <a:rPr lang="en-US" altLang="zh-CN" sz="2000" baseline="-25000" dirty="0">
                <a:ea typeface="ＭＳ Ｐゴシック" panose="020B0600070205080204" pitchFamily="34" charset="-128"/>
                <a:sym typeface="Greek Symbols" pitchFamily="18" charset="2"/>
              </a:rPr>
              <a:t>	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000" baseline="-25000" dirty="0">
                <a:ea typeface="ＭＳ Ｐゴシック" panose="020B0600070205080204" pitchFamily="34" charset="-128"/>
                <a:sym typeface="Greek Symbols" pitchFamily="18" charset="2"/>
              </a:rPr>
              <a:t>1</a:t>
            </a:r>
            <a:r>
              <a:rPr lang="en-US" altLang="zh-CN" sz="1400" i="1" baseline="-250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 . . . 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000" i="1" baseline="-25000" dirty="0" err="1">
                <a:ea typeface="ＭＳ Ｐゴシック" panose="020B0600070205080204" pitchFamily="34" charset="-128"/>
                <a:sym typeface="Greek Symbols" pitchFamily="18" charset="2"/>
              </a:rPr>
              <a:t>i</a:t>
            </a:r>
            <a:r>
              <a:rPr lang="en-US" altLang="zh-CN" sz="2000" i="1" baseline="-250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baseline="-25000" dirty="0">
                <a:ea typeface="ＭＳ Ｐゴシック" panose="020B0600070205080204" pitchFamily="34" charset="-128"/>
                <a:sym typeface="Greek Symbols" pitchFamily="18" charset="2"/>
              </a:rPr>
              <a:t>–1</a:t>
            </a:r>
            <a:r>
              <a:rPr lang="en-US" altLang="zh-CN" sz="14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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000" i="1" baseline="-25000" dirty="0" err="1">
                <a:ea typeface="ＭＳ Ｐゴシック" panose="020B0600070205080204" pitchFamily="34" charset="-128"/>
                <a:sym typeface="Greek Symbols" pitchFamily="18" charset="2"/>
              </a:rPr>
              <a:t>i</a:t>
            </a:r>
            <a:r>
              <a:rPr lang="en-US" altLang="zh-CN" sz="2000" i="1" baseline="-250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baseline="-25000" dirty="0">
                <a:ea typeface="ＭＳ Ｐゴシック" panose="020B0600070205080204" pitchFamily="34" charset="-128"/>
                <a:sym typeface="Greek Symbols" pitchFamily="18" charset="2"/>
              </a:rPr>
              <a:t>+1</a:t>
            </a:r>
            <a:r>
              <a:rPr lang="en-US" altLang="zh-CN" sz="14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 . . . 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i="1" baseline="-25000" dirty="0">
                <a:ea typeface="ＭＳ Ｐゴシック" panose="020B0600070205080204" pitchFamily="34" charset="-128"/>
                <a:sym typeface="Greek Symbols" pitchFamily="18" charset="2"/>
              </a:rPr>
              <a:t>n</a:t>
            </a:r>
            <a:endParaRPr lang="en-US" altLang="zh-CN" sz="2400" dirty="0">
              <a:ea typeface="ＭＳ Ｐゴシック" panose="020B0600070205080204" pitchFamily="34" charset="-128"/>
              <a:sym typeface="Greek Symbols" pitchFamily="18" charset="2"/>
            </a:endParaRPr>
          </a:p>
          <a:p>
            <a:pPr>
              <a:tabLst>
                <a:tab pos="3030538" algn="ctr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Join with a disjunctive condition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buFont typeface="Monotype Sorts" charset="2"/>
              <a:buNone/>
              <a:tabLst>
                <a:tab pos="3030538" algn="ctr"/>
              </a:tabLst>
            </a:pPr>
            <a:r>
              <a:rPr lang="en-US" altLang="zh-CN" sz="1600" i="1" baseline="-25000" dirty="0">
                <a:ea typeface="ＭＳ Ｐゴシック" panose="020B0600070205080204" pitchFamily="34" charset="-128"/>
                <a:sym typeface="Greek Symbols" pitchFamily="18" charset="2"/>
              </a:rPr>
              <a:t>		</a:t>
            </a:r>
            <a:r>
              <a:rPr lang="en-US" altLang="zh-CN" i="1" baseline="-250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r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    </a:t>
            </a:r>
            <a:r>
              <a:rPr lang="en-US" altLang="zh-CN" sz="28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Greek Symbols" pitchFamily="18" charset="2"/>
              </a:rPr>
              <a:t>1 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 </a:t>
            </a:r>
            <a:r>
              <a:rPr lang="en-US" altLang="zh-CN" sz="28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Greek Symbols" pitchFamily="18" charset="2"/>
              </a:rPr>
              <a:t>2 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...  </a:t>
            </a:r>
            <a:r>
              <a:rPr lang="en-US" altLang="zh-CN" sz="28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000" i="1" baseline="-25000" dirty="0">
                <a:ea typeface="ＭＳ Ｐゴシック" panose="020B0600070205080204" pitchFamily="34" charset="-128"/>
                <a:sym typeface="Greek Symbols" pitchFamily="18" charset="2"/>
              </a:rPr>
              <a:t>n</a:t>
            </a:r>
            <a:r>
              <a:rPr lang="en-US" altLang="zh-CN" sz="1600" i="1" baseline="-250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s</a:t>
            </a:r>
            <a:r>
              <a:rPr lang="en-US" altLang="zh-CN" sz="2400" i="1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endParaRPr lang="en-US" altLang="zh-CN" sz="2400" dirty="0">
              <a:ea typeface="ＭＳ Ｐゴシック" panose="020B0600070205080204" pitchFamily="34" charset="-128"/>
              <a:sym typeface="Greek Symbols" pitchFamily="18" charset="2"/>
            </a:endParaRPr>
          </a:p>
          <a:p>
            <a:pPr lvl="1">
              <a:tabLst>
                <a:tab pos="3030538" algn="ctr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Either use nested loops/block nested loops, or</a:t>
            </a:r>
          </a:p>
          <a:p>
            <a:pPr lvl="1">
              <a:tabLst>
                <a:tab pos="3030538" algn="ctr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	Compute as the union of the records in individual joins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r      </a:t>
            </a:r>
            <a:r>
              <a:rPr lang="en-US" altLang="zh-CN" sz="28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i="1" baseline="-250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i="1" baseline="-25000" dirty="0" err="1">
                <a:ea typeface="ＭＳ Ｐゴシック" panose="020B0600070205080204" pitchFamily="34" charset="-128"/>
                <a:sym typeface="Greek Symbols" pitchFamily="18" charset="2"/>
              </a:rPr>
              <a:t>i</a:t>
            </a:r>
            <a:r>
              <a:rPr lang="en-US" altLang="zh-CN" sz="1600" i="1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s:</a:t>
            </a:r>
          </a:p>
          <a:p>
            <a:pPr lvl="1">
              <a:buFont typeface="Monotype Sorts" charset="2"/>
              <a:buNone/>
              <a:tabLst>
                <a:tab pos="3030538" algn="ctr"/>
              </a:tabLst>
            </a:pP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		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(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r      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baseline="-25000" dirty="0">
                <a:ea typeface="ＭＳ Ｐゴシック" panose="020B0600070205080204" pitchFamily="34" charset="-128"/>
                <a:sym typeface="Greek Symbols" pitchFamily="18" charset="2"/>
              </a:rPr>
              <a:t>1</a:t>
            </a:r>
            <a:r>
              <a:rPr lang="en-US" altLang="zh-CN" sz="1600" baseline="-250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s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)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 (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r     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baseline="-25000" dirty="0">
                <a:ea typeface="ＭＳ Ｐゴシック" panose="020B0600070205080204" pitchFamily="34" charset="-128"/>
                <a:sym typeface="Greek Symbols" pitchFamily="18" charset="2"/>
              </a:rPr>
              <a:t>2</a:t>
            </a:r>
            <a:r>
              <a:rPr lang="en-US" altLang="zh-CN" sz="1600" baseline="-25000" dirty="0">
                <a:ea typeface="ＭＳ Ｐゴシック" panose="020B0600070205080204" pitchFamily="34" charset="-128"/>
                <a:sym typeface="Greek Symbols" pitchFamily="18" charset="2"/>
              </a:rPr>
              <a:t>  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s)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 . . .  (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r     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i="1" baseline="-25000" dirty="0">
                <a:ea typeface="ＭＳ Ｐゴシック" panose="020B0600070205080204" pitchFamily="34" charset="-128"/>
                <a:sym typeface="Greek Symbols" pitchFamily="18" charset="2"/>
              </a:rPr>
              <a:t>n</a:t>
            </a:r>
            <a:r>
              <a:rPr lang="en-US" altLang="zh-CN" sz="1600" baseline="-25000" dirty="0">
                <a:ea typeface="ＭＳ Ｐゴシック" panose="020B0600070205080204" pitchFamily="34" charset="-128"/>
                <a:sym typeface="Greek Symbols" pitchFamily="18" charset="2"/>
              </a:rPr>
              <a:t>  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s) </a:t>
            </a:r>
            <a:endParaRPr lang="en-US" altLang="zh-CN" sz="2000" dirty="0">
              <a:ea typeface="ＭＳ Ｐゴシック" panose="020B0600070205080204" pitchFamily="34" charset="-128"/>
              <a:sym typeface="Greek Symbols" pitchFamily="18" charset="2"/>
            </a:endParaRPr>
          </a:p>
          <a:p>
            <a:pPr lvl="1">
              <a:buFont typeface="Monotype Sorts" charset="2"/>
              <a:buNone/>
              <a:tabLst>
                <a:tab pos="3030538" algn="ctr"/>
              </a:tabLst>
            </a:pPr>
            <a:endParaRPr lang="en-US" altLang="zh-CN" sz="1600" i="1" baseline="-25000" dirty="0">
              <a:ea typeface="ＭＳ Ｐゴシック" panose="020B0600070205080204" pitchFamily="34" charset="-128"/>
              <a:sym typeface="Greek Symbols" pitchFamily="18" charset="2"/>
            </a:endParaRPr>
          </a:p>
        </p:txBody>
      </p:sp>
      <p:sp>
        <p:nvSpPr>
          <p:cNvPr id="97283" name="AutoShape 4">
            <a:extLst>
              <a:ext uri="{FF2B5EF4-FFF2-40B4-BE49-F238E27FC236}">
                <a16:creationId xmlns:a16="http://schemas.microsoft.com/office/drawing/2014/main" id="{604762F3-C336-4190-B184-E4C072326A2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2165" y="168275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97284" name="AutoShape 5">
            <a:extLst>
              <a:ext uri="{FF2B5EF4-FFF2-40B4-BE49-F238E27FC236}">
                <a16:creationId xmlns:a16="http://schemas.microsoft.com/office/drawing/2014/main" id="{D557235F-70E4-4D86-B33C-CA7EF29F710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78690" y="25431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97285" name="AutoShape 6">
            <a:extLst>
              <a:ext uri="{FF2B5EF4-FFF2-40B4-BE49-F238E27FC236}">
                <a16:creationId xmlns:a16="http://schemas.microsoft.com/office/drawing/2014/main" id="{AA71E2BB-58AF-48E9-A020-0D48264725D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43565" y="578485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97286" name="AutoShape 7">
            <a:extLst>
              <a:ext uri="{FF2B5EF4-FFF2-40B4-BE49-F238E27FC236}">
                <a16:creationId xmlns:a16="http://schemas.microsoft.com/office/drawing/2014/main" id="{9AF552E1-E740-45CC-ABCD-71313D1F5A0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525827" y="4508500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97287" name="AutoShape 8">
            <a:extLst>
              <a:ext uri="{FF2B5EF4-FFF2-40B4-BE49-F238E27FC236}">
                <a16:creationId xmlns:a16="http://schemas.microsoft.com/office/drawing/2014/main" id="{9CF8FE77-AD5F-4095-BD2D-6AC0E7556A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55851" y="5770563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97288" name="AutoShape 9">
            <a:extLst>
              <a:ext uri="{FF2B5EF4-FFF2-40B4-BE49-F238E27FC236}">
                <a16:creationId xmlns:a16="http://schemas.microsoft.com/office/drawing/2014/main" id="{4FE7D6C8-3EAF-4AB0-A3D6-4ACFF10BE6D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416915" y="539750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97289" name="AutoShape 10">
            <a:extLst>
              <a:ext uri="{FF2B5EF4-FFF2-40B4-BE49-F238E27FC236}">
                <a16:creationId xmlns:a16="http://schemas.microsoft.com/office/drawing/2014/main" id="{6E19A199-22F9-4706-81B3-6DEC2F8824F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771890" y="57562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031EBD68-D862-4200-84B2-23C35C0076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Other Operations</a:t>
            </a:r>
          </a:p>
        </p:txBody>
      </p:sp>
      <p:sp>
        <p:nvSpPr>
          <p:cNvPr id="99330" name="Rectangle 3">
            <a:extLst>
              <a:ext uri="{FF2B5EF4-FFF2-40B4-BE49-F238E27FC236}">
                <a16:creationId xmlns:a16="http://schemas.microsoft.com/office/drawing/2014/main" id="{8C625D84-A5BC-4D78-B552-11F0937F3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Duplicate elimination</a:t>
            </a:r>
            <a:r>
              <a:rPr lang="en-US" altLang="zh-CN" sz="2000" b="1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can be implemented via hashing or sorting.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On sorting duplicates will come adjacent to each other, and all but one set of duplicates can be deleted.  </a:t>
            </a:r>
          </a:p>
          <a:p>
            <a:pPr lvl="1"/>
            <a:r>
              <a:rPr lang="en-US" altLang="zh-CN" sz="2000" i="1">
                <a:ea typeface="ＭＳ Ｐゴシック" panose="020B0600070205080204" pitchFamily="34" charset="-128"/>
              </a:rPr>
              <a:t>Optimization: </a:t>
            </a:r>
            <a:r>
              <a:rPr lang="en-US" altLang="zh-CN" sz="2000">
                <a:ea typeface="ＭＳ Ｐゴシック" panose="020B0600070205080204" pitchFamily="34" charset="-128"/>
              </a:rPr>
              <a:t>duplicates can be deleted during run generation as well as at intermediate merge steps in external sort-merge.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Hashing is similar – duplicates will come into the same bucket.</a:t>
            </a:r>
          </a:p>
          <a:p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Projection</a:t>
            </a:r>
            <a:r>
              <a:rPr lang="en-US" altLang="zh-CN" sz="2000" b="1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perform projection on each tuple 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followed by duplicate elimination. </a:t>
            </a:r>
            <a:endParaRPr lang="en-US" altLang="zh-CN" sz="2000" b="1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35EDB24F-98F1-45B4-8D39-A61D7FBEC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Other Operations : Aggregation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606E603F-5D25-46C4-BBD2-2379BD81D1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Aggregation</a:t>
            </a:r>
            <a:r>
              <a:rPr lang="en-US" altLang="zh-CN" sz="2000">
                <a:ea typeface="ＭＳ Ｐゴシック" panose="020B0600070205080204" pitchFamily="34" charset="-128"/>
              </a:rPr>
              <a:t> can be implemented in a manner similar to duplicate elimination.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Sorting or hashing can be used to bring tuples in the same group together, and then the aggregate functions can be applied on each group.</a:t>
            </a:r>
            <a:r>
              <a:rPr lang="en-US" altLang="zh-CN" sz="2000" b="1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zh-CN" sz="2000" i="1">
                <a:ea typeface="ＭＳ Ｐゴシック" panose="020B0600070205080204" pitchFamily="34" charset="-128"/>
              </a:rPr>
              <a:t>Optimization: </a:t>
            </a:r>
            <a:r>
              <a:rPr lang="en-US" altLang="zh-CN" sz="2000">
                <a:ea typeface="ＭＳ Ｐゴシック" panose="020B0600070205080204" pitchFamily="34" charset="-128"/>
              </a:rPr>
              <a:t>combine tuples in the same group during run generation and intermediate merges, by computing partial aggregate values</a:t>
            </a:r>
          </a:p>
          <a:p>
            <a:pPr lvl="2"/>
            <a:r>
              <a:rPr lang="en-US" altLang="zh-CN" sz="2000">
                <a:ea typeface="ＭＳ Ｐゴシック" panose="020B0600070205080204" pitchFamily="34" charset="-128"/>
              </a:rPr>
              <a:t>For count, min, max, sum: keep aggregate values on tuples found so far in the group.  </a:t>
            </a:r>
          </a:p>
          <a:p>
            <a:pPr lvl="3"/>
            <a:r>
              <a:rPr lang="en-US" altLang="zh-CN" sz="2000">
                <a:ea typeface="ＭＳ Ｐゴシック" panose="020B0600070205080204" pitchFamily="34" charset="-128"/>
              </a:rPr>
              <a:t>When combining partial aggregate for count, add up the aggregates</a:t>
            </a:r>
          </a:p>
          <a:p>
            <a:pPr lvl="2"/>
            <a:r>
              <a:rPr lang="en-US" altLang="zh-CN" sz="2000">
                <a:ea typeface="ＭＳ Ｐゴシック" panose="020B0600070205080204" pitchFamily="34" charset="-128"/>
              </a:rPr>
              <a:t>For avg, keep sum and count, and divide sum by count at the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849" name="Picture 9">
            <a:extLst>
              <a:ext uri="{FF2B5EF4-FFF2-40B4-BE49-F238E27FC236}">
                <a16:creationId xmlns:a16="http://schemas.microsoft.com/office/drawing/2014/main" id="{27678B98-63C5-40FF-8B56-79F1BCD98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765175"/>
            <a:ext cx="5364162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2">
            <a:extLst>
              <a:ext uri="{FF2B5EF4-FFF2-40B4-BE49-F238E27FC236}">
                <a16:creationId xmlns:a16="http://schemas.microsoft.com/office/drawing/2014/main" id="{336D6419-DAA3-46C0-A8E2-8E6F97DE5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（优化结果）</a:t>
            </a:r>
          </a:p>
        </p:txBody>
      </p:sp>
      <p:sp>
        <p:nvSpPr>
          <p:cNvPr id="14343" name="Rectangle 11">
            <a:extLst>
              <a:ext uri="{FF2B5EF4-FFF2-40B4-BE49-F238E27FC236}">
                <a16:creationId xmlns:a16="http://schemas.microsoft.com/office/drawing/2014/main" id="{E4B82A4A-4C60-4FB7-BAC4-D3681A055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08050"/>
            <a:ext cx="8158162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</a:t>
            </a:r>
            <a:r>
              <a:rPr lang="en-US" altLang="zh-CN" sz="2400" b="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customer_name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    (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Clr>
                <a:srgbClr val="FF99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     </a:t>
            </a:r>
            <a:r>
              <a:rPr lang="en-US" altLang="zh-CN" sz="2400" b="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branch_city = “Brooklyn” 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="0" i="1">
                <a:latin typeface="Times New Roman" panose="02020603050405020304" pitchFamily="18" charset="0"/>
                <a:sym typeface="Symbol" panose="05050102010706020507" pitchFamily="18" charset="2"/>
              </a:rPr>
              <a:t>branch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    </a:t>
            </a: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      </a:t>
            </a:r>
            <a:r>
              <a:rPr lang="en-US" altLang="zh-CN" sz="2400" b="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balance &lt; 1000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US" altLang="zh-CN" sz="2400" b="0" i="1">
                <a:latin typeface="Times New Roman" panose="02020603050405020304" pitchFamily="18" charset="0"/>
                <a:sym typeface="Symbol" panose="05050102010706020507" pitchFamily="18" charset="2"/>
              </a:rPr>
              <a:t>account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     )</a:t>
            </a: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b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400" b="0" i="1">
                <a:latin typeface="Times New Roman" panose="02020603050405020304" pitchFamily="18" charset="0"/>
                <a:sym typeface="Symbol" panose="05050102010706020507" pitchFamily="18" charset="2"/>
              </a:rPr>
              <a:t>depositor</a:t>
            </a:r>
            <a:r>
              <a:rPr lang="en-US" altLang="zh-CN" sz="2400" b="0"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</a:p>
        </p:txBody>
      </p:sp>
      <p:sp>
        <p:nvSpPr>
          <p:cNvPr id="14344" name="AutoShape 12">
            <a:extLst>
              <a:ext uri="{FF2B5EF4-FFF2-40B4-BE49-F238E27FC236}">
                <a16:creationId xmlns:a16="http://schemas.microsoft.com/office/drawing/2014/main" id="{AC84C1F5-C895-48B4-B5E0-3CCA3DC1B90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08075" y="2573338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5" name="AutoShape 13">
            <a:extLst>
              <a:ext uri="{FF2B5EF4-FFF2-40B4-BE49-F238E27FC236}">
                <a16:creationId xmlns:a16="http://schemas.microsoft.com/office/drawing/2014/main" id="{7BB981D7-3C5C-49E9-A59D-C4DD10148F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3250" y="3941763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>
            <a:extLst>
              <a:ext uri="{FF2B5EF4-FFF2-40B4-BE49-F238E27FC236}">
                <a16:creationId xmlns:a16="http://schemas.microsoft.com/office/drawing/2014/main" id="{4082E58F-D392-4F04-ACD1-F227D17FC0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Other Operations : Set Operations</a:t>
            </a:r>
          </a:p>
        </p:txBody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6B8F289E-9536-41C3-AC30-F91A4437A0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b="1">
                <a:ea typeface="ＭＳ Ｐゴシック" panose="020B0600070205080204" pitchFamily="34" charset="-128"/>
              </a:rPr>
              <a:t>Set operations </a:t>
            </a:r>
            <a:r>
              <a:rPr lang="en-US" altLang="zh-CN" sz="2000">
                <a:ea typeface="ＭＳ Ｐゴシック" panose="020B0600070205080204" pitchFamily="34" charset="-128"/>
              </a:rPr>
              <a:t>(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,  and ):  can either use variant of merge-join after sorting, or variant of hash-join.</a:t>
            </a:r>
            <a:endParaRPr lang="en-US" altLang="zh-CN" sz="2000" b="1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E.g., Set operations using hashing: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</a:rPr>
              <a:t>Partition both relations using the same hash function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</a:rPr>
              <a:t>Process each partition </a:t>
            </a:r>
            <a:r>
              <a:rPr lang="en-US" altLang="zh-CN" sz="2000" i="1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 as follows.  </a:t>
            </a:r>
          </a:p>
          <a:p>
            <a:pPr marL="1200150" lvl="2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</a:rPr>
              <a:t>Using a different hashing function, build an in-memory hash index on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.</a:t>
            </a:r>
          </a:p>
          <a:p>
            <a:pPr marL="1200150" lvl="2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</a:rPr>
              <a:t>Process s</a:t>
            </a:r>
            <a:r>
              <a:rPr lang="en-US" altLang="zh-CN" sz="2000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 as follows</a:t>
            </a:r>
          </a:p>
          <a:p>
            <a:pPr marL="1543050" lvl="3" indent="-342900">
              <a:lnSpc>
                <a:spcPct val="90000"/>
              </a:lnSpc>
              <a:buFont typeface="Monotype Sorts" charset="2"/>
              <a:buChar char="l"/>
            </a:pPr>
            <a:r>
              <a:rPr lang="en-US" altLang="zh-CN" sz="2000" i="1">
                <a:ea typeface="ＭＳ Ｐゴシック" panose="020B0600070205080204" pitchFamily="34" charset="-128"/>
              </a:rPr>
              <a:t>r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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:  </a:t>
            </a:r>
          </a:p>
          <a:p>
            <a:pPr marL="1885950" lvl="4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Add tuples in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to the hash index if they are not already in it.  </a:t>
            </a:r>
          </a:p>
          <a:p>
            <a:pPr marL="1885950" lvl="4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At end of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add the tuples in the hash index to the result.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>
            <a:extLst>
              <a:ext uri="{FF2B5EF4-FFF2-40B4-BE49-F238E27FC236}">
                <a16:creationId xmlns:a16="http://schemas.microsoft.com/office/drawing/2014/main" id="{481BB7D1-46DB-4E9E-9983-E21E260056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Other Operations : Set Operations</a:t>
            </a:r>
          </a:p>
        </p:txBody>
      </p:sp>
      <p:sp>
        <p:nvSpPr>
          <p:cNvPr id="105474" name="Rectangle 3">
            <a:extLst>
              <a:ext uri="{FF2B5EF4-FFF2-40B4-BE49-F238E27FC236}">
                <a16:creationId xmlns:a16="http://schemas.microsoft.com/office/drawing/2014/main" id="{3F25A747-5DAA-458E-92F5-C2A45377B4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>
                <a:ea typeface="ＭＳ Ｐゴシック" panose="020B0600070205080204" pitchFamily="34" charset="-128"/>
              </a:rPr>
              <a:t>E.g., Set operations using hashing: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</a:rPr>
              <a:t>as before partition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>
                <a:ea typeface="ＭＳ Ｐゴシック" panose="020B0600070205080204" pitchFamily="34" charset="-128"/>
              </a:rPr>
              <a:t> and </a:t>
            </a:r>
            <a:r>
              <a:rPr lang="en-US" altLang="zh-CN" sz="2000" i="1">
                <a:ea typeface="ＭＳ Ｐゴシック" panose="020B0600070205080204" pitchFamily="34" charset="-128"/>
              </a:rPr>
              <a:t>s, 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</a:rPr>
              <a:t>as before, process each partition </a:t>
            </a:r>
            <a:r>
              <a:rPr lang="en-US" altLang="zh-CN" sz="2000" i="1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 as follows</a:t>
            </a:r>
            <a:endParaRPr lang="en-US" altLang="zh-CN" sz="2000" i="1">
              <a:ea typeface="ＭＳ Ｐゴシック" panose="020B0600070205080204" pitchFamily="34" charset="-128"/>
            </a:endParaRPr>
          </a:p>
          <a:p>
            <a:pPr marL="1200150" lvl="2" indent="-342900"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</a:rPr>
              <a:t>build a hash index on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400" i="1" baseline="-25000">
                <a:ea typeface="ＭＳ Ｐゴシック" panose="020B0600070205080204" pitchFamily="34" charset="-128"/>
              </a:rPr>
              <a:t>i</a:t>
            </a:r>
            <a:endParaRPr lang="en-US" altLang="zh-CN" sz="2000">
              <a:ea typeface="ＭＳ Ｐゴシック" panose="020B0600070205080204" pitchFamily="34" charset="-128"/>
            </a:endParaRPr>
          </a:p>
          <a:p>
            <a:pPr marL="1200150" lvl="2" indent="-342900"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</a:rPr>
              <a:t>Process s</a:t>
            </a:r>
            <a:r>
              <a:rPr lang="en-US" altLang="zh-CN" sz="2000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 as follows</a:t>
            </a:r>
          </a:p>
          <a:p>
            <a:pPr marL="1543050" lvl="3" indent="-342900">
              <a:buFont typeface="Monotype Sorts" charset="2"/>
              <a:buChar char="l"/>
            </a:pP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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: </a:t>
            </a:r>
          </a:p>
          <a:p>
            <a:pPr marL="1885950" lvl="4" indent="-342900"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output tuples in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to the result if they are already there in the hash index</a:t>
            </a:r>
          </a:p>
          <a:p>
            <a:pPr marL="1543050" lvl="3" indent="-342900">
              <a:buFont typeface="Monotype Sorts" charset="2"/>
              <a:buChar char="l"/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–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s: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</a:p>
          <a:p>
            <a:pPr marL="1885950" lvl="4" indent="-342900"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for each tuple in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if it is there in the hash index, delete it from the index. </a:t>
            </a:r>
          </a:p>
          <a:p>
            <a:pPr marL="1885950" lvl="4" indent="-342900">
              <a:buFont typeface="Monotype Sorts" charset="2"/>
              <a:buAutoNum type="arabicPeriod"/>
            </a:pP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At end of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add remaining tuples in the hash index to the result.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539F5040-ED95-4639-B6B8-0C79C7C09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Other Operations : Outer Join</a:t>
            </a:r>
          </a:p>
        </p:txBody>
      </p:sp>
      <p:sp>
        <p:nvSpPr>
          <p:cNvPr id="107522" name="Rectangle 3">
            <a:extLst>
              <a:ext uri="{FF2B5EF4-FFF2-40B4-BE49-F238E27FC236}">
                <a16:creationId xmlns:a16="http://schemas.microsoft.com/office/drawing/2014/main" id="{D048B791-313F-4320-9B78-1AE7ADB445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Outer join</a:t>
            </a:r>
            <a:r>
              <a:rPr lang="en-US" altLang="zh-CN" sz="2000" b="1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can be computed either as 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A join followed by addition of null-padded non-participating tuples.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by modifying the join algorithms.</a:t>
            </a:r>
          </a:p>
          <a:p>
            <a:r>
              <a:rPr lang="en-US" altLang="zh-CN" sz="2000">
                <a:ea typeface="ＭＳ Ｐゴシック" panose="020B0600070205080204" pitchFamily="34" charset="-128"/>
              </a:rPr>
              <a:t>Modifying merge join to compute </a:t>
            </a:r>
            <a:r>
              <a:rPr lang="en-US" altLang="zh-CN" sz="2000" i="1">
                <a:ea typeface="ＭＳ Ｐゴシック" panose="020B0600070205080204" pitchFamily="34" charset="-128"/>
              </a:rPr>
              <a:t>r        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endParaRPr lang="en-US" altLang="zh-CN" sz="2000">
              <a:ea typeface="ＭＳ Ｐゴシック" panose="020B0600070205080204" pitchFamily="34" charset="-128"/>
            </a:endParaRP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In </a:t>
            </a:r>
            <a:r>
              <a:rPr lang="en-US" altLang="zh-CN" sz="2000" i="1">
                <a:ea typeface="ＭＳ Ｐゴシック" panose="020B0600070205080204" pitchFamily="34" charset="-128"/>
              </a:rPr>
              <a:t>r        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, non participating tuples are those in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– 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Greek Symbols" pitchFamily="18" charset="2"/>
              </a:rPr>
              <a:t>R</a:t>
            </a:r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(</a:t>
            </a:r>
            <a:r>
              <a:rPr lang="en-US" altLang="zh-CN" sz="2000" i="1">
                <a:ea typeface="ＭＳ Ｐゴシック" panose="020B0600070205080204" pitchFamily="34" charset="-128"/>
                <a:sym typeface="Greek Symbols" pitchFamily="18" charset="2"/>
              </a:rPr>
              <a:t>r     s</a:t>
            </a:r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)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Modify merge-join to compute </a:t>
            </a:r>
            <a:r>
              <a:rPr lang="en-US" altLang="zh-CN" sz="2000" i="1">
                <a:ea typeface="ＭＳ Ｐゴシック" panose="020B0600070205080204" pitchFamily="34" charset="-128"/>
              </a:rPr>
              <a:t>r    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  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s:  </a:t>
            </a:r>
          </a:p>
          <a:p>
            <a:pPr lvl="2"/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During merging, for every tuple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from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that do not match any tuple in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s,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output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0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padded with nulls.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Right outer-join and full outer-join can be computed similarly.</a:t>
            </a:r>
          </a:p>
          <a:p>
            <a:endParaRPr lang="en-US" altLang="zh-CN">
              <a:ea typeface="ＭＳ Ｐゴシック" panose="020B0600070205080204" pitchFamily="34" charset="-128"/>
            </a:endParaRPr>
          </a:p>
        </p:txBody>
      </p:sp>
      <p:graphicFrame>
        <p:nvGraphicFramePr>
          <p:cNvPr id="107523" name="Object 4">
            <a:extLst>
              <a:ext uri="{FF2B5EF4-FFF2-40B4-BE49-F238E27FC236}">
                <a16:creationId xmlns:a16="http://schemas.microsoft.com/office/drawing/2014/main" id="{D2C90306-22F0-48EB-B98D-B985AEEF3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681251"/>
              </p:ext>
            </p:extLst>
          </p:nvPr>
        </p:nvGraphicFramePr>
        <p:xfrm>
          <a:off x="3899354" y="2911475"/>
          <a:ext cx="150813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Equation" r:id="rId3" imgW="152334" imgH="291973" progId="Equation.3">
                  <p:embed/>
                </p:oleObj>
              </mc:Choice>
              <mc:Fallback>
                <p:oleObj name="Equation" r:id="rId3" imgW="152334" imgH="29197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9354" y="2911475"/>
                        <a:ext cx="150813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4" name="AutoShape 7">
            <a:extLst>
              <a:ext uri="{FF2B5EF4-FFF2-40B4-BE49-F238E27FC236}">
                <a16:creationId xmlns:a16="http://schemas.microsoft.com/office/drawing/2014/main" id="{B5A976A7-9E4E-4BC6-9ECE-D959FCA1BE0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328354" y="2846388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  <p:grpSp>
        <p:nvGrpSpPr>
          <p:cNvPr id="107525" name="Group 16">
            <a:extLst>
              <a:ext uri="{FF2B5EF4-FFF2-40B4-BE49-F238E27FC236}">
                <a16:creationId xmlns:a16="http://schemas.microsoft.com/office/drawing/2014/main" id="{37661F69-81A3-4B69-8853-340BD3E81655}"/>
              </a:ext>
            </a:extLst>
          </p:cNvPr>
          <p:cNvGrpSpPr>
            <a:grpSpLocks/>
          </p:cNvGrpSpPr>
          <p:nvPr/>
        </p:nvGrpSpPr>
        <p:grpSpPr bwMode="auto">
          <a:xfrm>
            <a:off x="1602242" y="2833688"/>
            <a:ext cx="414337" cy="209550"/>
            <a:chOff x="1253" y="1795"/>
            <a:chExt cx="261" cy="132"/>
          </a:xfrm>
        </p:grpSpPr>
        <p:sp>
          <p:nvSpPr>
            <p:cNvPr id="107534" name="AutoShape 9">
              <a:extLst>
                <a:ext uri="{FF2B5EF4-FFF2-40B4-BE49-F238E27FC236}">
                  <a16:creationId xmlns:a16="http://schemas.microsoft.com/office/drawing/2014/main" id="{A98A7267-2BE9-429A-B5EB-D857777FDE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382" y="1795"/>
              <a:ext cx="132" cy="13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07535" name="Line 10">
              <a:extLst>
                <a:ext uri="{FF2B5EF4-FFF2-40B4-BE49-F238E27FC236}">
                  <a16:creationId xmlns:a16="http://schemas.microsoft.com/office/drawing/2014/main" id="{EDFBDCB6-6829-4490-AC89-0C934D02C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6" y="1797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7536" name="Line 11">
              <a:extLst>
                <a:ext uri="{FF2B5EF4-FFF2-40B4-BE49-F238E27FC236}">
                  <a16:creationId xmlns:a16="http://schemas.microsoft.com/office/drawing/2014/main" id="{48D8F201-F2CA-4489-92D7-8CC95E5461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3" y="1920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7526" name="Group 17">
            <a:extLst>
              <a:ext uri="{FF2B5EF4-FFF2-40B4-BE49-F238E27FC236}">
                <a16:creationId xmlns:a16="http://schemas.microsoft.com/office/drawing/2014/main" id="{AA1C00A7-A944-473B-92BF-ABDE215C48AA}"/>
              </a:ext>
            </a:extLst>
          </p:cNvPr>
          <p:cNvGrpSpPr>
            <a:grpSpLocks/>
          </p:cNvGrpSpPr>
          <p:nvPr/>
        </p:nvGrpSpPr>
        <p:grpSpPr bwMode="auto">
          <a:xfrm>
            <a:off x="4712154" y="3219450"/>
            <a:ext cx="414338" cy="209550"/>
            <a:chOff x="1253" y="1795"/>
            <a:chExt cx="261" cy="132"/>
          </a:xfrm>
        </p:grpSpPr>
        <p:sp>
          <p:nvSpPr>
            <p:cNvPr id="107531" name="AutoShape 18">
              <a:extLst>
                <a:ext uri="{FF2B5EF4-FFF2-40B4-BE49-F238E27FC236}">
                  <a16:creationId xmlns:a16="http://schemas.microsoft.com/office/drawing/2014/main" id="{E00BE1EB-80D8-48F9-AC9E-F4A25AF671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382" y="1795"/>
              <a:ext cx="132" cy="13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07532" name="Line 19">
              <a:extLst>
                <a:ext uri="{FF2B5EF4-FFF2-40B4-BE49-F238E27FC236}">
                  <a16:creationId xmlns:a16="http://schemas.microsoft.com/office/drawing/2014/main" id="{4138C4D5-CFAA-4547-A56C-A72CC54D1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6" y="1797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7533" name="Line 20">
              <a:extLst>
                <a:ext uri="{FF2B5EF4-FFF2-40B4-BE49-F238E27FC236}">
                  <a16:creationId xmlns:a16="http://schemas.microsoft.com/office/drawing/2014/main" id="{252C12D4-AC02-4A8D-B827-EB39C2A42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3" y="1920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7527" name="Group 25">
            <a:extLst>
              <a:ext uri="{FF2B5EF4-FFF2-40B4-BE49-F238E27FC236}">
                <a16:creationId xmlns:a16="http://schemas.microsoft.com/office/drawing/2014/main" id="{DB97E7E7-24C4-43BE-A568-63CD1B3F4031}"/>
              </a:ext>
            </a:extLst>
          </p:cNvPr>
          <p:cNvGrpSpPr>
            <a:grpSpLocks/>
          </p:cNvGrpSpPr>
          <p:nvPr/>
        </p:nvGrpSpPr>
        <p:grpSpPr bwMode="auto">
          <a:xfrm>
            <a:off x="4608967" y="2443163"/>
            <a:ext cx="414337" cy="209550"/>
            <a:chOff x="1253" y="1795"/>
            <a:chExt cx="261" cy="132"/>
          </a:xfrm>
        </p:grpSpPr>
        <p:sp>
          <p:nvSpPr>
            <p:cNvPr id="107528" name="AutoShape 26">
              <a:extLst>
                <a:ext uri="{FF2B5EF4-FFF2-40B4-BE49-F238E27FC236}">
                  <a16:creationId xmlns:a16="http://schemas.microsoft.com/office/drawing/2014/main" id="{88A844A4-5094-4727-B108-52828DF65A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382" y="1795"/>
              <a:ext cx="132" cy="13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07529" name="Line 27">
              <a:extLst>
                <a:ext uri="{FF2B5EF4-FFF2-40B4-BE49-F238E27FC236}">
                  <a16:creationId xmlns:a16="http://schemas.microsoft.com/office/drawing/2014/main" id="{6B2CCB18-C8E8-4CCA-88F3-706B269104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6" y="1797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7530" name="Line 28">
              <a:extLst>
                <a:ext uri="{FF2B5EF4-FFF2-40B4-BE49-F238E27FC236}">
                  <a16:creationId xmlns:a16="http://schemas.microsoft.com/office/drawing/2014/main" id="{A1C3485C-463F-4983-A1BA-6DD655B045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3" y="1920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>
            <a:extLst>
              <a:ext uri="{FF2B5EF4-FFF2-40B4-BE49-F238E27FC236}">
                <a16:creationId xmlns:a16="http://schemas.microsoft.com/office/drawing/2014/main" id="{27697116-5FEA-46E8-85F7-EF57FCA78C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Other Operations : Outer Join</a:t>
            </a:r>
          </a:p>
        </p:txBody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8CBC9D57-DE8B-449C-92E5-CD4CAA00E4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Modifying hash join to compute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r        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endParaRPr lang="en-US" altLang="zh-CN" sz="2000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If 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is probe relation, output non-matching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tuples padded with nulls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If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is build relation, when probing keep track of which </a:t>
            </a:r>
            <a:b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 tuples matched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tuples.  At end of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 output </a:t>
            </a:r>
            <a:br>
              <a:rPr lang="en-US" altLang="zh-CN" sz="2800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non-matched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tuples padded with nulls </a:t>
            </a:r>
          </a:p>
          <a:p>
            <a:pPr lvl="1"/>
            <a:endParaRPr lang="en-US" altLang="zh-CN" sz="2000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/>
            <a:endParaRPr lang="en-US" altLang="zh-CN" sz="2000" i="1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  <p:graphicFrame>
        <p:nvGraphicFramePr>
          <p:cNvPr id="108547" name="Object 4">
            <a:extLst>
              <a:ext uri="{FF2B5EF4-FFF2-40B4-BE49-F238E27FC236}">
                <a16:creationId xmlns:a16="http://schemas.microsoft.com/office/drawing/2014/main" id="{858BD9F8-FA70-469F-9CBC-D993221852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3282950"/>
          <a:ext cx="150813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Equation" r:id="rId4" imgW="152334" imgH="291973" progId="Equation.3">
                  <p:embed/>
                </p:oleObj>
              </mc:Choice>
              <mc:Fallback>
                <p:oleObj name="Equation" r:id="rId4" imgW="152334" imgH="29197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282950"/>
                        <a:ext cx="150813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548" name="Group 25">
            <a:extLst>
              <a:ext uri="{FF2B5EF4-FFF2-40B4-BE49-F238E27FC236}">
                <a16:creationId xmlns:a16="http://schemas.microsoft.com/office/drawing/2014/main" id="{EC17A8D2-0D8E-4AF9-BCF6-2B58F3963012}"/>
              </a:ext>
            </a:extLst>
          </p:cNvPr>
          <p:cNvGrpSpPr>
            <a:grpSpLocks/>
          </p:cNvGrpSpPr>
          <p:nvPr/>
        </p:nvGrpSpPr>
        <p:grpSpPr bwMode="auto">
          <a:xfrm>
            <a:off x="4439444" y="1187678"/>
            <a:ext cx="414337" cy="209550"/>
            <a:chOff x="1253" y="1795"/>
            <a:chExt cx="261" cy="132"/>
          </a:xfrm>
        </p:grpSpPr>
        <p:sp>
          <p:nvSpPr>
            <p:cNvPr id="108549" name="AutoShape 26">
              <a:extLst>
                <a:ext uri="{FF2B5EF4-FFF2-40B4-BE49-F238E27FC236}">
                  <a16:creationId xmlns:a16="http://schemas.microsoft.com/office/drawing/2014/main" id="{CCA3CC4F-98CE-41D4-8C10-2072FFEC09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382" y="1795"/>
              <a:ext cx="132" cy="13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08550" name="Line 27">
              <a:extLst>
                <a:ext uri="{FF2B5EF4-FFF2-40B4-BE49-F238E27FC236}">
                  <a16:creationId xmlns:a16="http://schemas.microsoft.com/office/drawing/2014/main" id="{3094D082-D93C-42D0-963D-7405D266C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6" y="1797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8551" name="Line 28">
              <a:extLst>
                <a:ext uri="{FF2B5EF4-FFF2-40B4-BE49-F238E27FC236}">
                  <a16:creationId xmlns:a16="http://schemas.microsoft.com/office/drawing/2014/main" id="{2B8F2917-DB0F-4893-8372-49177CE5E1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3" y="1920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BEA58FFD-D8FB-400A-B427-F9FAF683E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Evaluation of Expressions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787A1884-6C02-4B13-8E33-E112FADA83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>
                <a:ea typeface="ＭＳ Ｐゴシック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zh-CN" sz="2000">
                <a:ea typeface="ＭＳ Ｐゴシック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Materialization</a:t>
            </a:r>
            <a:r>
              <a:rPr lang="en-US" altLang="zh-CN" sz="2000">
                <a:ea typeface="ＭＳ Ｐゴシック" panose="020B0600070205080204" pitchFamily="34" charset="-128"/>
              </a:rPr>
              <a:t>:  generate results of an expression whose inputs are relations or are already computed, 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materialize</a:t>
            </a:r>
            <a:r>
              <a:rPr lang="en-US" altLang="zh-CN" sz="2000">
                <a:ea typeface="ＭＳ Ｐゴシック" panose="020B0600070205080204" pitchFamily="34" charset="-128"/>
              </a:rPr>
              <a:t> (store) it on disk.  Repeat.</a:t>
            </a:r>
          </a:p>
          <a:p>
            <a:pPr lvl="1"/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Pipelining</a:t>
            </a:r>
            <a:r>
              <a:rPr lang="en-US" altLang="zh-CN" sz="2000">
                <a:ea typeface="ＭＳ Ｐゴシック" panose="020B0600070205080204" pitchFamily="34" charset="-128"/>
              </a:rPr>
              <a:t>:  pass on tuples to parent operations even as an operation is being executed</a:t>
            </a:r>
          </a:p>
          <a:p>
            <a:r>
              <a:rPr lang="en-US" altLang="zh-CN" sz="2000">
                <a:ea typeface="ＭＳ Ｐゴシック" panose="020B0600070205080204" pitchFamily="34" charset="-128"/>
              </a:rPr>
              <a:t>We study above alternatives in more detail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6203B0CC-4A3F-4259-9438-BF8AD7D76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Materialization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E2178B8A-BBB0-4B4B-9357-50ACDBF8F6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Materialized evaluation</a:t>
            </a:r>
            <a:r>
              <a:rPr lang="en-US" altLang="zh-CN" sz="2000" b="1">
                <a:ea typeface="ＭＳ Ｐゴシック" panose="020B0600070205080204" pitchFamily="34" charset="-128"/>
              </a:rPr>
              <a:t>:  </a:t>
            </a:r>
            <a:r>
              <a:rPr lang="en-US" altLang="zh-CN" sz="2000">
                <a:ea typeface="ＭＳ Ｐゴシック" panose="020B0600070205080204" pitchFamily="34" charset="-128"/>
              </a:rPr>
              <a:t>evaluate one operation at a time, starting at the lowest-level.  Use intermediate results materialized into temporary relations to evaluate next-level operations.</a:t>
            </a:r>
          </a:p>
          <a:p>
            <a:r>
              <a:rPr lang="en-US" altLang="zh-CN" sz="2000">
                <a:ea typeface="ＭＳ Ｐゴシック" panose="020B0600070205080204" pitchFamily="34" charset="-128"/>
              </a:rPr>
              <a:t>E.g., in figure below, compute and store</a:t>
            </a:r>
            <a:br>
              <a:rPr lang="en-US" altLang="zh-CN" sz="2000">
                <a:ea typeface="ＭＳ Ｐゴシック" panose="020B0600070205080204" pitchFamily="34" charset="-128"/>
              </a:rPr>
            </a:br>
            <a:br>
              <a:rPr lang="en-US" altLang="zh-CN" sz="2000">
                <a:ea typeface="ＭＳ Ｐゴシック" panose="020B0600070205080204" pitchFamily="34" charset="-128"/>
              </a:rPr>
            </a:br>
            <a:br>
              <a:rPr lang="en-US" altLang="zh-CN" sz="2000">
                <a:ea typeface="ＭＳ Ｐゴシック" panose="020B0600070205080204" pitchFamily="34" charset="-128"/>
              </a:rPr>
            </a:br>
            <a:r>
              <a:rPr lang="en-US" altLang="zh-CN" sz="2000">
                <a:ea typeface="ＭＳ Ｐゴシック" panose="020B0600070205080204" pitchFamily="34" charset="-128"/>
              </a:rPr>
              <a:t>then compute the store its join with </a:t>
            </a:r>
            <a:r>
              <a:rPr lang="en-US" altLang="zh-CN" sz="2000" i="1">
                <a:ea typeface="ＭＳ Ｐゴシック" panose="020B0600070205080204" pitchFamily="34" charset="-128"/>
              </a:rPr>
              <a:t>instructor, </a:t>
            </a:r>
            <a:r>
              <a:rPr lang="en-US" altLang="zh-CN" sz="2000">
                <a:ea typeface="ＭＳ Ｐゴシック" panose="020B0600070205080204" pitchFamily="34" charset="-128"/>
              </a:rPr>
              <a:t>and finally compute the projection on </a:t>
            </a:r>
            <a:r>
              <a:rPr lang="en-US" altLang="zh-CN" sz="2000" i="1">
                <a:ea typeface="ＭＳ Ｐゴシック" panose="020B0600070205080204" pitchFamily="34" charset="-128"/>
              </a:rPr>
              <a:t>name.</a:t>
            </a:r>
            <a:r>
              <a:rPr lang="en-US" altLang="zh-CN" i="1">
                <a:ea typeface="ＭＳ Ｐゴシック" panose="020B0600070205080204" pitchFamily="34" charset="-128"/>
              </a:rPr>
              <a:t> </a:t>
            </a:r>
            <a:endParaRPr lang="en-US" altLang="zh-CN" b="1" i="1">
              <a:ea typeface="ＭＳ Ｐゴシック" panose="020B0600070205080204" pitchFamily="34" charset="-128"/>
            </a:endParaRPr>
          </a:p>
        </p:txBody>
      </p:sp>
      <p:graphicFrame>
        <p:nvGraphicFramePr>
          <p:cNvPr id="112643" name="Object 2">
            <a:extLst>
              <a:ext uri="{FF2B5EF4-FFF2-40B4-BE49-F238E27FC236}">
                <a16:creationId xmlns:a16="http://schemas.microsoft.com/office/drawing/2014/main" id="{0EA49603-250F-47A2-B64B-86DCE844CE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2622550"/>
          <a:ext cx="33861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8" name="Equation" r:id="rId4" imgW="1676400" imgH="241300" progId="Equation.3">
                  <p:embed/>
                </p:oleObj>
              </mc:Choice>
              <mc:Fallback>
                <p:oleObj name="Equation" r:id="rId4" imgW="1676400" imgH="241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622550"/>
                        <a:ext cx="33861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44" name="Picture 14">
            <a:extLst>
              <a:ext uri="{FF2B5EF4-FFF2-40B4-BE49-F238E27FC236}">
                <a16:creationId xmlns:a16="http://schemas.microsoft.com/office/drawing/2014/main" id="{10ED5F6E-538F-44F8-BD0D-304538C69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3429000"/>
            <a:ext cx="3827463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87522FE3-BE89-4523-90B2-0ACEFF184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Materialization (Cont.)</a:t>
            </a:r>
          </a:p>
        </p:txBody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DEFF5799-24C6-460F-A3B8-2EAB045E54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>
                <a:ea typeface="ＭＳ Ｐゴシック" panose="020B0600070205080204" pitchFamily="34" charset="-128"/>
              </a:rPr>
              <a:t>Materialized evaluation is always applicable</a:t>
            </a:r>
          </a:p>
          <a:p>
            <a:r>
              <a:rPr lang="en-US" altLang="zh-CN" sz="2000">
                <a:ea typeface="ＭＳ Ｐゴシック" panose="020B0600070205080204" pitchFamily="34" charset="-128"/>
              </a:rPr>
              <a:t>Cost of writing results to disk and reading them back can be quite high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Our cost formulas for operations ignore cost of writing results to disk, so</a:t>
            </a:r>
          </a:p>
          <a:p>
            <a:pPr lvl="2"/>
            <a:r>
              <a:rPr lang="en-US" altLang="zh-CN" sz="2000">
                <a:ea typeface="ＭＳ Ｐゴシック" panose="020B0600070205080204" pitchFamily="34" charset="-128"/>
              </a:rPr>
              <a:t>Overall cost  =  Sum of costs of individual operations + </a:t>
            </a:r>
            <a:br>
              <a:rPr lang="en-US" altLang="zh-CN" sz="2000">
                <a:ea typeface="ＭＳ Ｐゴシック" panose="020B0600070205080204" pitchFamily="34" charset="-128"/>
              </a:rPr>
            </a:br>
            <a:r>
              <a:rPr lang="en-US" altLang="zh-CN" sz="2000">
                <a:ea typeface="ＭＳ Ｐゴシック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Double buffering</a:t>
            </a:r>
            <a:r>
              <a:rPr lang="en-US" altLang="zh-CN" sz="2000">
                <a:ea typeface="ＭＳ Ｐゴシック" panose="020B0600070205080204" pitchFamily="34" charset="-128"/>
              </a:rPr>
              <a:t>: use two output buffers for each operation, when one is full write it to disk while the other is getting filled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Allows overlap of disk writes with computation and reduces execution time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>
            <a:extLst>
              <a:ext uri="{FF2B5EF4-FFF2-40B4-BE49-F238E27FC236}">
                <a16:creationId xmlns:a16="http://schemas.microsoft.com/office/drawing/2014/main" id="{791E5D8E-47ED-44BC-BFEB-57FF0E0C2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Pipelining</a:t>
            </a:r>
          </a:p>
        </p:txBody>
      </p:sp>
      <p:sp>
        <p:nvSpPr>
          <p:cNvPr id="116738" name="Rectangle 2051">
            <a:extLst>
              <a:ext uri="{FF2B5EF4-FFF2-40B4-BE49-F238E27FC236}">
                <a16:creationId xmlns:a16="http://schemas.microsoft.com/office/drawing/2014/main" id="{0371A2DE-F878-4324-A64F-0303788108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Pipelined evaluation</a:t>
            </a:r>
            <a:r>
              <a:rPr lang="en-US" altLang="zh-CN" sz="2000" b="1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b="1">
                <a:ea typeface="ＭＳ Ｐゴシック" panose="020B0600070205080204" pitchFamily="34" charset="-128"/>
              </a:rPr>
              <a:t>:</a:t>
            </a:r>
            <a:r>
              <a:rPr lang="en-US" altLang="zh-CN" sz="2000">
                <a:ea typeface="ＭＳ Ｐゴシック" panose="020B0600070205080204" pitchFamily="34" charset="-128"/>
              </a:rPr>
              <a:t>  evaluate several operations simultaneously, passing the results of one operation on to the next.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E.g., in previous expression tree, don</a:t>
            </a:r>
            <a:r>
              <a:rPr lang="ja-JP" altLang="en-US" sz="2000">
                <a:ea typeface="ＭＳ Ｐゴシック" panose="020B0600070205080204" pitchFamily="34" charset="-128"/>
              </a:rPr>
              <a:t>’</a:t>
            </a:r>
            <a:r>
              <a:rPr lang="en-US" altLang="ja-JP" sz="2000">
                <a:ea typeface="ＭＳ Ｐゴシック" panose="020B0600070205080204" pitchFamily="34" charset="-128"/>
              </a:rPr>
              <a:t>t store result of</a:t>
            </a:r>
            <a:br>
              <a:rPr lang="en-US" altLang="ja-JP" sz="2000">
                <a:ea typeface="ＭＳ Ｐゴシック" panose="020B0600070205080204" pitchFamily="34" charset="-128"/>
              </a:rPr>
            </a:br>
            <a:br>
              <a:rPr lang="en-US" altLang="ja-JP" sz="2000">
                <a:ea typeface="ＭＳ Ｐゴシック" panose="020B0600070205080204" pitchFamily="34" charset="-128"/>
              </a:rPr>
            </a:br>
            <a:r>
              <a:rPr lang="en-US" altLang="ja-JP" sz="2000">
                <a:ea typeface="ＭＳ Ｐゴシック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instead, pass tuples directly to the join..  Similarly, don</a:t>
            </a:r>
            <a:r>
              <a:rPr lang="ja-JP" altLang="en-US" sz="2000">
                <a:ea typeface="ＭＳ Ｐゴシック" panose="020B0600070205080204" pitchFamily="34" charset="-128"/>
              </a:rPr>
              <a:t>’</a:t>
            </a:r>
            <a:r>
              <a:rPr lang="en-US" altLang="ja-JP" sz="2000">
                <a:ea typeface="ＭＳ Ｐゴシック" panose="020B0600070205080204" pitchFamily="34" charset="-128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Much cheaper than materialization: no need to store a temporary relation to disk.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Pipelining may not always be possible – e.g., sort, hash-join. 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For pipelining to be effective, use evaluation algorithms that generate output tuples even as tuples are received for inputs to the operation. 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Pipelines can be executed in two ways:  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demand driven</a:t>
            </a:r>
            <a:r>
              <a:rPr lang="en-US" altLang="zh-CN" sz="2000">
                <a:ea typeface="ＭＳ Ｐゴシック" panose="020B0600070205080204" pitchFamily="34" charset="-128"/>
              </a:rPr>
              <a:t> and 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producer driven</a:t>
            </a:r>
            <a:r>
              <a:rPr lang="en-US" altLang="zh-CN">
                <a:solidFill>
                  <a:srgbClr val="3366CC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graphicFrame>
        <p:nvGraphicFramePr>
          <p:cNvPr id="116739" name="Object 5">
            <a:extLst>
              <a:ext uri="{FF2B5EF4-FFF2-40B4-BE49-F238E27FC236}">
                <a16:creationId xmlns:a16="http://schemas.microsoft.com/office/drawing/2014/main" id="{0303306D-A93E-4E65-8EB8-A3F86185EC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4100" y="2225675"/>
          <a:ext cx="33861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name="Equation" r:id="rId4" imgW="1676400" imgH="241300" progId="Equation.3">
                  <p:embed/>
                </p:oleObj>
              </mc:Choice>
              <mc:Fallback>
                <p:oleObj name="Equation" r:id="rId4" imgW="1676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2225675"/>
                        <a:ext cx="33861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B978F9E4-F606-409A-8972-2A545458D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Pipelining (Cont.)</a:t>
            </a:r>
          </a:p>
        </p:txBody>
      </p:sp>
      <p:sp>
        <p:nvSpPr>
          <p:cNvPr id="118786" name="Rectangle 3">
            <a:extLst>
              <a:ext uri="{FF2B5EF4-FFF2-40B4-BE49-F238E27FC236}">
                <a16:creationId xmlns:a16="http://schemas.microsoft.com/office/drawing/2014/main" id="{7DEBF90C-7073-4044-A064-602202A507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sz="2000">
                <a:ea typeface="ＭＳ Ｐゴシック" panose="020B0600070205080204" pitchFamily="34" charset="-128"/>
              </a:rPr>
              <a:t>In 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demand driven</a:t>
            </a:r>
            <a:r>
              <a:rPr lang="en-US" altLang="zh-CN" sz="2000" b="1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 or 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lazy</a:t>
            </a:r>
            <a:r>
              <a:rPr lang="en-US" altLang="zh-CN" sz="2000" b="1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evaluation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system repeatedly requests next tuple  from top level operation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Each operation requests  next tuple from children operations as required, in order to output its next tuple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In between calls, operation has to maintain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b="1">
                <a:solidFill>
                  <a:srgbClr val="3366CC"/>
                </a:solidFill>
                <a:ea typeface="ＭＳ Ｐゴシック" panose="020B0600070205080204" pitchFamily="34" charset="-128"/>
              </a:rPr>
              <a:t>state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so it knows what to return next</a:t>
            </a:r>
          </a:p>
          <a:p>
            <a:r>
              <a:rPr lang="en-US" altLang="zh-CN" sz="2000">
                <a:ea typeface="ＭＳ Ｐゴシック" panose="020B0600070205080204" pitchFamily="34" charset="-128"/>
              </a:rPr>
              <a:t>In 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producer-driven</a:t>
            </a:r>
            <a:r>
              <a:rPr lang="en-US" altLang="zh-CN" sz="2000">
                <a:ea typeface="ＭＳ Ｐゴシック" panose="020B0600070205080204" pitchFamily="34" charset="-128"/>
              </a:rPr>
              <a:t> or 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eager</a:t>
            </a:r>
            <a:r>
              <a:rPr lang="en-US" altLang="zh-CN" sz="2000">
                <a:ea typeface="ＭＳ Ｐゴシック" panose="020B0600070205080204" pitchFamily="34" charset="-128"/>
              </a:rPr>
              <a:t> pipelining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Operators produce tuples eagerly and pass them up to their parents</a:t>
            </a:r>
          </a:p>
          <a:p>
            <a:pPr lvl="2"/>
            <a:r>
              <a:rPr lang="en-US" altLang="zh-CN">
                <a:ea typeface="ＭＳ Ｐゴシック" panose="020B0600070205080204" pitchFamily="34" charset="-128"/>
              </a:rPr>
              <a:t>Buffer maintained between operators, child puts tuples in buffer, parent removes tuples from buffer</a:t>
            </a:r>
          </a:p>
          <a:p>
            <a:pPr lvl="2"/>
            <a:r>
              <a:rPr lang="en-US" altLang="zh-CN">
                <a:ea typeface="ＭＳ Ｐゴシック" panose="020B0600070205080204" pitchFamily="34" charset="-128"/>
              </a:rPr>
              <a:t>if buffer is full, child waits till there is space in the buffer, and then generates more tuples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System schedules operations that have space in output buffer and can process more input tuples</a:t>
            </a:r>
          </a:p>
          <a:p>
            <a:r>
              <a:rPr lang="en-US" altLang="zh-CN" sz="2000">
                <a:ea typeface="ＭＳ Ｐゴシック" panose="020B0600070205080204" pitchFamily="34" charset="-128"/>
              </a:rPr>
              <a:t>Alternative name: 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pull</a:t>
            </a:r>
            <a:r>
              <a:rPr lang="en-US" altLang="zh-CN" sz="2000">
                <a:ea typeface="ＭＳ Ｐゴシック" panose="020B0600070205080204" pitchFamily="34" charset="-128"/>
              </a:rPr>
              <a:t> and 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push</a:t>
            </a:r>
            <a:r>
              <a:rPr lang="en-US" altLang="zh-CN" sz="2000">
                <a:ea typeface="ＭＳ Ｐゴシック" panose="020B0600070205080204" pitchFamily="34" charset="-128"/>
              </a:rPr>
              <a:t> models of pipelining</a:t>
            </a:r>
          </a:p>
          <a:p>
            <a:pPr>
              <a:buFont typeface="Monotype Sorts" charset="2"/>
              <a:buNone/>
            </a:pPr>
            <a:endParaRPr lang="en-US" altLang="zh-CN" sz="2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B5E4916E-B47F-41B2-8996-0535000DD9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Pipelining (Cont.)</a:t>
            </a:r>
          </a:p>
        </p:txBody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8E3723E6-7D03-40DF-8972-D42375EC9A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Implementation of demand-driven pipelining</a:t>
            </a:r>
          </a:p>
          <a:p>
            <a:pPr lvl="1"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Each operation is implemented as an 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</a:rPr>
              <a:t>iterator</a:t>
            </a:r>
            <a:r>
              <a:rPr lang="en-US" altLang="zh-CN" sz="2000">
                <a:ea typeface="ＭＳ Ｐゴシック" panose="020B0600070205080204" pitchFamily="34" charset="-128"/>
              </a:rPr>
              <a:t> implementing the following operations</a:t>
            </a:r>
          </a:p>
          <a:p>
            <a:pPr lvl="2">
              <a:lnSpc>
                <a:spcPct val="90000"/>
              </a:lnSpc>
            </a:pPr>
            <a:r>
              <a:rPr lang="en-US" altLang="zh-CN" sz="2000" b="1">
                <a:ea typeface="ＭＳ Ｐゴシック" panose="020B0600070205080204" pitchFamily="34" charset="-128"/>
              </a:rPr>
              <a:t>open()</a:t>
            </a:r>
          </a:p>
          <a:p>
            <a:pPr lvl="3"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E.g. file scan: initialize file scan</a:t>
            </a:r>
          </a:p>
          <a:p>
            <a:pPr lvl="4"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 state: pointer to beginning of file</a:t>
            </a:r>
          </a:p>
          <a:p>
            <a:pPr lvl="3"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E.g.merge join: sort relations;</a:t>
            </a:r>
          </a:p>
          <a:p>
            <a:pPr lvl="4"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 state: pointers to beginning of sorted relations</a:t>
            </a:r>
          </a:p>
          <a:p>
            <a:pPr lvl="2"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 </a:t>
            </a:r>
            <a:r>
              <a:rPr lang="en-US" altLang="zh-CN" sz="2000" b="1">
                <a:ea typeface="ＭＳ Ｐゴシック" panose="020B0600070205080204" pitchFamily="34" charset="-128"/>
              </a:rPr>
              <a:t>next()</a:t>
            </a:r>
          </a:p>
          <a:p>
            <a:pPr lvl="3"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E.g. for file scan: Output next tuple, and advance and store file pointer</a:t>
            </a:r>
          </a:p>
          <a:p>
            <a:pPr lvl="3">
              <a:lnSpc>
                <a:spcPct val="90000"/>
              </a:lnSpc>
            </a:pPr>
            <a:r>
              <a:rPr lang="en-US" altLang="zh-CN" sz="2000">
                <a:ea typeface="ＭＳ Ｐゴシック" panose="020B0600070205080204" pitchFamily="34" charset="-128"/>
              </a:rPr>
              <a:t>E.g. for merge join:  continue with merge from earlier state till </a:t>
            </a:r>
            <a:br>
              <a:rPr lang="en-US" altLang="zh-CN" sz="2000">
                <a:ea typeface="ＭＳ Ｐゴシック" panose="020B0600070205080204" pitchFamily="34" charset="-128"/>
              </a:rPr>
            </a:br>
            <a:r>
              <a:rPr lang="en-US" altLang="zh-CN" sz="2000">
                <a:ea typeface="ＭＳ Ｐゴシック" panose="020B0600070205080204" pitchFamily="34" charset="-128"/>
              </a:rPr>
              <a:t>next output tuple is found.  Save pointers as iterator state.</a:t>
            </a:r>
          </a:p>
          <a:p>
            <a:pPr lvl="2">
              <a:lnSpc>
                <a:spcPct val="90000"/>
              </a:lnSpc>
            </a:pPr>
            <a:r>
              <a:rPr lang="en-US" altLang="zh-CN" sz="2000" b="1">
                <a:ea typeface="ＭＳ Ｐゴシック" panose="020B0600070205080204" pitchFamily="34" charset="-128"/>
              </a:rPr>
              <a:t>close()</a:t>
            </a:r>
          </a:p>
          <a:p>
            <a:pPr>
              <a:lnSpc>
                <a:spcPct val="90000"/>
              </a:lnSpc>
            </a:pPr>
            <a:endParaRPr lang="en-US" altLang="zh-CN" sz="2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>
            <a:extLst>
              <a:ext uri="{FF2B5EF4-FFF2-40B4-BE49-F238E27FC236}">
                <a16:creationId xmlns:a16="http://schemas.microsoft.com/office/drawing/2014/main" id="{0332CFDE-826C-40CE-B516-D4CC1B7EB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（执行计划）</a:t>
            </a:r>
          </a:p>
        </p:txBody>
      </p:sp>
      <p:pic>
        <p:nvPicPr>
          <p:cNvPr id="798723" name="Picture 3">
            <a:extLst>
              <a:ext uri="{FF2B5EF4-FFF2-40B4-BE49-F238E27FC236}">
                <a16:creationId xmlns:a16="http://schemas.microsoft.com/office/drawing/2014/main" id="{634319C9-3767-4826-A684-98B6E8AD4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3" t="20268" r="20525" b="27365"/>
          <a:stretch>
            <a:fillRect/>
          </a:stretch>
        </p:blipFill>
        <p:spPr bwMode="auto">
          <a:xfrm>
            <a:off x="755650" y="1700213"/>
            <a:ext cx="792003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Rectangle 4">
            <a:extLst>
              <a:ext uri="{FF2B5EF4-FFF2-40B4-BE49-F238E27FC236}">
                <a16:creationId xmlns:a16="http://schemas.microsoft.com/office/drawing/2014/main" id="{0905DE4C-9FD1-4C46-B698-2AE1C37E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08050"/>
            <a:ext cx="81581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 i="1">
                <a:solidFill>
                  <a:srgbClr val="0000FF"/>
                </a:solidFill>
                <a:latin typeface="Times New Roman" panose="02020603050405020304" pitchFamily="18" charset="0"/>
              </a:rPr>
              <a:t>Query:  Find the names of all customers with an account at a Brooklyn branch whose account balance is less than $1000.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>
            <a:extLst>
              <a:ext uri="{FF2B5EF4-FFF2-40B4-BE49-F238E27FC236}">
                <a16:creationId xmlns:a16="http://schemas.microsoft.com/office/drawing/2014/main" id="{FC61B67B-8AB8-4C6D-8ECA-BB9926AA49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Evaluation Algorithms for Pipelining</a:t>
            </a:r>
          </a:p>
        </p:txBody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196A1C8F-B7FC-4114-9A6C-8795231D1D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000">
                <a:ea typeface="ＭＳ Ｐゴシック" panose="020B0600070205080204" pitchFamily="34" charset="-128"/>
              </a:rPr>
              <a:t>Some algorithms are not able to output results even as they get input tuples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E.g. merge join, or hash join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intermediate results written to disk and then read back</a:t>
            </a:r>
          </a:p>
          <a:p>
            <a:r>
              <a:rPr lang="en-US" altLang="zh-CN" sz="2000">
                <a:ea typeface="ＭＳ Ｐゴシック" panose="020B0600070205080204" pitchFamily="34" charset="-128"/>
              </a:rPr>
              <a:t>Algorithm variants to generate (at least some) results on the fly, as input tuples are read in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E.g. hybrid hash join generates output tuples even as probe relation tuples in the in-memory partition (partition 0) are read in</a:t>
            </a:r>
          </a:p>
          <a:p>
            <a:pPr lvl="1"/>
            <a:r>
              <a:rPr lang="en-US" altLang="zh-CN" b="1">
                <a:solidFill>
                  <a:srgbClr val="3366CC"/>
                </a:solidFill>
                <a:ea typeface="ＭＳ Ｐゴシック" panose="020B0600070205080204" pitchFamily="34" charset="-128"/>
              </a:rPr>
              <a:t>Double-pipelined join technique</a:t>
            </a:r>
            <a:r>
              <a:rPr lang="en-US" altLang="zh-CN">
                <a:ea typeface="ＭＳ Ｐゴシック" panose="020B0600070205080204" pitchFamily="34" charset="-128"/>
              </a:rPr>
              <a:t>: Hybrid hash join, modified to buffer partition 0 tuples of both relations in-memory, reading them as they become available, and output results of any matches between partition 0 tuples</a:t>
            </a:r>
          </a:p>
          <a:p>
            <a:pPr lvl="2"/>
            <a:r>
              <a:rPr lang="en-US" altLang="zh-CN">
                <a:ea typeface="ＭＳ Ｐゴシック" panose="020B0600070205080204" pitchFamily="34" charset="-128"/>
              </a:rPr>
              <a:t>When a new r</a:t>
            </a:r>
            <a:r>
              <a:rPr lang="en-US" altLang="zh-CN" sz="2400" baseline="-25000">
                <a:ea typeface="ＭＳ Ｐゴシック" panose="020B0600070205080204" pitchFamily="34" charset="-128"/>
              </a:rPr>
              <a:t>0</a:t>
            </a:r>
            <a:r>
              <a:rPr lang="en-US" altLang="zh-CN">
                <a:ea typeface="ＭＳ Ｐゴシック" panose="020B0600070205080204" pitchFamily="34" charset="-128"/>
              </a:rPr>
              <a:t> tuple is found, match it with existing s</a:t>
            </a:r>
            <a:r>
              <a:rPr lang="en-US" altLang="zh-CN" sz="2400" baseline="-25000">
                <a:ea typeface="ＭＳ Ｐゴシック" panose="020B0600070205080204" pitchFamily="34" charset="-128"/>
              </a:rPr>
              <a:t>0</a:t>
            </a:r>
            <a:r>
              <a:rPr lang="en-US" altLang="zh-CN">
                <a:ea typeface="ＭＳ Ｐゴシック" panose="020B0600070205080204" pitchFamily="34" charset="-128"/>
              </a:rPr>
              <a:t> tuples, output matches, and save it in r</a:t>
            </a:r>
            <a:r>
              <a:rPr lang="en-US" altLang="zh-CN" sz="2400" baseline="-25000">
                <a:ea typeface="ＭＳ Ｐゴシック" panose="020B0600070205080204" pitchFamily="34" charset="-128"/>
              </a:rPr>
              <a:t>0</a:t>
            </a:r>
            <a:endParaRPr lang="en-US" altLang="zh-CN">
              <a:ea typeface="ＭＳ Ｐゴシック" panose="020B0600070205080204" pitchFamily="34" charset="-128"/>
            </a:endParaRPr>
          </a:p>
          <a:p>
            <a:pPr lvl="2"/>
            <a:r>
              <a:rPr lang="en-US" altLang="zh-CN">
                <a:ea typeface="ＭＳ Ｐゴシック" panose="020B0600070205080204" pitchFamily="34" charset="-128"/>
              </a:rPr>
              <a:t>Symmetrically for s</a:t>
            </a:r>
            <a:r>
              <a:rPr lang="en-US" altLang="zh-CN" sz="2400" baseline="-25000">
                <a:ea typeface="ＭＳ Ｐゴシック" panose="020B0600070205080204" pitchFamily="34" charset="-128"/>
              </a:rPr>
              <a:t>0</a:t>
            </a:r>
            <a:r>
              <a:rPr lang="en-US" altLang="zh-CN">
                <a:ea typeface="ＭＳ Ｐゴシック" panose="020B0600070205080204" pitchFamily="34" charset="-128"/>
              </a:rPr>
              <a:t> tuples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53505B-56A5-4BF8-A71D-84019F1F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00DE8E-C6A5-4006-B1E5-615BED6C3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12.1</a:t>
            </a:r>
          </a:p>
          <a:p>
            <a:r>
              <a:rPr lang="en-US" altLang="zh-CN" dirty="0"/>
              <a:t>12.2</a:t>
            </a:r>
          </a:p>
          <a:p>
            <a:r>
              <a:rPr lang="en-US" altLang="zh-CN"/>
              <a:t>12.3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6951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0" name="Rectangle 4">
            <a:extLst>
              <a:ext uri="{FF2B5EF4-FFF2-40B4-BE49-F238E27FC236}">
                <a16:creationId xmlns:a16="http://schemas.microsoft.com/office/drawing/2014/main" id="{E2021952-EC06-420D-B19E-EFD823E219B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End of Chapter</a:t>
            </a:r>
          </a:p>
        </p:txBody>
      </p:sp>
      <p:sp>
        <p:nvSpPr>
          <p:cNvPr id="124930" name="Rectangle 5">
            <a:extLst>
              <a:ext uri="{FF2B5EF4-FFF2-40B4-BE49-F238E27FC236}">
                <a16:creationId xmlns:a16="http://schemas.microsoft.com/office/drawing/2014/main" id="{DF8EF3D0-66F8-4816-B098-5491DD12C7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zh-CN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>
            <a:extLst>
              <a:ext uri="{FF2B5EF4-FFF2-40B4-BE49-F238E27FC236}">
                <a16:creationId xmlns:a16="http://schemas.microsoft.com/office/drawing/2014/main" id="{05A6CE6F-F5B6-49E3-9ADB-CC8734434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z="4000" b="1" dirty="0">
                <a:latin typeface="Tahoma" panose="020B0604030504040204" pitchFamily="34" charset="0"/>
                <a:ea typeface="黑体" panose="02010609060101010101" pitchFamily="49" charset="-122"/>
              </a:rPr>
              <a:t>查询代价的测量（预备知识）</a:t>
            </a:r>
          </a:p>
        </p:txBody>
      </p:sp>
      <p:sp>
        <p:nvSpPr>
          <p:cNvPr id="831493" name="Rectangle 5">
            <a:extLst>
              <a:ext uri="{FF2B5EF4-FFF2-40B4-BE49-F238E27FC236}">
                <a16:creationId xmlns:a16="http://schemas.microsoft.com/office/drawing/2014/main" id="{D6E88305-0DDC-4011-BA3D-888FF952D34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268413"/>
            <a:ext cx="8686800" cy="45307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  <a:t>数据在磁盘中</a:t>
            </a:r>
            <a:b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  <a:t>（</a:t>
            </a:r>
            <a:r>
              <a:rPr kumimoji="1" lang="en-US" altLang="zh-CN" sz="3200" b="0" dirty="0">
                <a:latin typeface="Tahoma" panose="020B0604030504040204" pitchFamily="34" charset="0"/>
                <a:ea typeface="黑体" panose="02010609060101010101" pitchFamily="49" charset="-122"/>
              </a:rPr>
              <a:t>I/O</a:t>
            </a: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  <a:t>时间，或称为</a:t>
            </a:r>
            <a:r>
              <a:rPr kumimoji="1" lang="en-US" altLang="zh-CN" sz="3200" b="0" dirty="0">
                <a:latin typeface="Tahoma" panose="020B0604030504040204" pitchFamily="34" charset="0"/>
                <a:ea typeface="黑体" panose="02010609060101010101" pitchFamily="49" charset="-122"/>
              </a:rPr>
              <a:t>Page Accesses</a:t>
            </a: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  <a:t>）</a:t>
            </a:r>
          </a:p>
          <a:p>
            <a:pPr lvl="1" eaLnBrk="1" hangingPunct="1">
              <a:lnSpc>
                <a:spcPct val="120000"/>
              </a:lnSpc>
            </a:pP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</a:rPr>
              <a:t>磁盘</a:t>
            </a: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内存（读）</a:t>
            </a:r>
          </a:p>
          <a:p>
            <a:pPr lvl="1" eaLnBrk="1" hangingPunct="1">
              <a:lnSpc>
                <a:spcPct val="120000"/>
              </a:lnSpc>
            </a:pP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内存</a:t>
            </a: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</a:rPr>
              <a:t>磁盘</a:t>
            </a: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（写）</a:t>
            </a:r>
          </a:p>
          <a:p>
            <a:pPr lvl="1" eaLnBrk="1" hangingPunct="1">
              <a:lnSpc>
                <a:spcPct val="120000"/>
              </a:lnSpc>
            </a:pPr>
            <a:r>
              <a:rPr kumimoji="1" lang="zh-CN" altLang="en-US" sz="31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寻道时间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数据在内存</a:t>
            </a: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</a:rPr>
              <a:t>中</a:t>
            </a: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（</a:t>
            </a:r>
            <a:r>
              <a:rPr kumimoji="1" lang="en-US" altLang="zh-CN" sz="32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CPU</a:t>
            </a:r>
            <a:r>
              <a:rPr kumimoji="1" lang="zh-CN" altLang="en-US" sz="3200" b="0" dirty="0">
                <a:latin typeface="Tahoma" panose="020B060403050404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时间）</a:t>
            </a:r>
          </a:p>
        </p:txBody>
      </p:sp>
      <p:sp>
        <p:nvSpPr>
          <p:cNvPr id="17415" name="AutoShape 21">
            <a:extLst>
              <a:ext uri="{FF2B5EF4-FFF2-40B4-BE49-F238E27FC236}">
                <a16:creationId xmlns:a16="http://schemas.microsoft.com/office/drawing/2014/main" id="{2F2C0C54-4792-4D8A-B485-AE83DF18A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5157788"/>
            <a:ext cx="2160588" cy="1008062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211900"/>
              </a:gs>
              <a:gs pos="50000">
                <a:srgbClr val="CC9900"/>
              </a:gs>
              <a:gs pos="100000">
                <a:srgbClr val="211900"/>
              </a:gs>
            </a:gsLst>
            <a:lin ang="0" scaled="1"/>
          </a:gradFill>
          <a:ln w="2857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Text Box 23">
            <a:extLst>
              <a:ext uri="{FF2B5EF4-FFF2-40B4-BE49-F238E27FC236}">
                <a16:creationId xmlns:a16="http://schemas.microsoft.com/office/drawing/2014/main" id="{F6C5AFBF-C273-46D1-BFA8-4656D510B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5589588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磁盘</a:t>
            </a:r>
          </a:p>
        </p:txBody>
      </p:sp>
      <p:sp>
        <p:nvSpPr>
          <p:cNvPr id="17417" name="Line 26">
            <a:extLst>
              <a:ext uri="{FF2B5EF4-FFF2-40B4-BE49-F238E27FC236}">
                <a16:creationId xmlns:a16="http://schemas.microsoft.com/office/drawing/2014/main" id="{1881120E-5290-42F3-905F-973836EF73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80288" y="3573463"/>
            <a:ext cx="0" cy="720725"/>
          </a:xfrm>
          <a:prstGeom prst="line">
            <a:avLst/>
          </a:prstGeom>
          <a:noFill/>
          <a:ln w="635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8" name="Line 27">
            <a:extLst>
              <a:ext uri="{FF2B5EF4-FFF2-40B4-BE49-F238E27FC236}">
                <a16:creationId xmlns:a16="http://schemas.microsoft.com/office/drawing/2014/main" id="{8BE1CFB9-B26B-4711-86DF-9C7F578EA1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3644900"/>
            <a:ext cx="0" cy="647700"/>
          </a:xfrm>
          <a:prstGeom prst="line">
            <a:avLst/>
          </a:prstGeom>
          <a:noFill/>
          <a:ln w="635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9" name="AutoShape 80">
            <a:extLst>
              <a:ext uri="{FF2B5EF4-FFF2-40B4-BE49-F238E27FC236}">
                <a16:creationId xmlns:a16="http://schemas.microsoft.com/office/drawing/2014/main" id="{159F92F0-A1F4-48F4-8779-4BA177223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292600"/>
            <a:ext cx="1152525" cy="361950"/>
          </a:xfrm>
          <a:prstGeom prst="flowChartPunchedTape">
            <a:avLst/>
          </a:prstGeom>
          <a:solidFill>
            <a:srgbClr val="00CC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20" name="Text Box 81">
            <a:extLst>
              <a:ext uri="{FF2B5EF4-FFF2-40B4-BE49-F238E27FC236}">
                <a16:creationId xmlns:a16="http://schemas.microsoft.com/office/drawing/2014/main" id="{0401CDE0-853F-49CA-8071-EF28DB242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4437063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内存</a:t>
            </a:r>
          </a:p>
        </p:txBody>
      </p:sp>
      <p:sp>
        <p:nvSpPr>
          <p:cNvPr id="17421" name="AutoShape 82">
            <a:extLst>
              <a:ext uri="{FF2B5EF4-FFF2-40B4-BE49-F238E27FC236}">
                <a16:creationId xmlns:a16="http://schemas.microsoft.com/office/drawing/2014/main" id="{5545E96F-9C9D-4518-B542-5DB670DEA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3213100"/>
            <a:ext cx="647700" cy="431800"/>
          </a:xfrm>
          <a:prstGeom prst="star16">
            <a:avLst>
              <a:gd name="adj" fmla="val 37500"/>
            </a:avLst>
          </a:prstGeom>
          <a:solidFill>
            <a:srgbClr val="FF0000"/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22" name="Text Box 83">
            <a:extLst>
              <a:ext uri="{FF2B5EF4-FFF2-40B4-BE49-F238E27FC236}">
                <a16:creationId xmlns:a16="http://schemas.microsoft.com/office/drawing/2014/main" id="{06C309C5-F356-41BF-A559-3998C19F3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3284538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CPU</a:t>
            </a:r>
          </a:p>
        </p:txBody>
      </p:sp>
      <p:sp>
        <p:nvSpPr>
          <p:cNvPr id="17423" name="Line 84">
            <a:extLst>
              <a:ext uri="{FF2B5EF4-FFF2-40B4-BE49-F238E27FC236}">
                <a16:creationId xmlns:a16="http://schemas.microsoft.com/office/drawing/2014/main" id="{38A2807C-F93E-4FAF-A0A4-C942751B40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5825" y="4652963"/>
            <a:ext cx="0" cy="503237"/>
          </a:xfrm>
          <a:prstGeom prst="line">
            <a:avLst/>
          </a:prstGeom>
          <a:noFill/>
          <a:ln w="635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24" name="Line 85">
            <a:extLst>
              <a:ext uri="{FF2B5EF4-FFF2-40B4-BE49-F238E27FC236}">
                <a16:creationId xmlns:a16="http://schemas.microsoft.com/office/drawing/2014/main" id="{AABE7476-5E6D-4387-BC34-770F238EAC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50" y="4652963"/>
            <a:ext cx="0" cy="504825"/>
          </a:xfrm>
          <a:prstGeom prst="line">
            <a:avLst/>
          </a:prstGeom>
          <a:noFill/>
          <a:ln w="635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1574" name="Rectangle 86">
            <a:extLst>
              <a:ext uri="{FF2B5EF4-FFF2-40B4-BE49-F238E27FC236}">
                <a16:creationId xmlns:a16="http://schemas.microsoft.com/office/drawing/2014/main" id="{291EE68D-B3CA-42F3-A3FD-B27AE1B6A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4652963"/>
            <a:ext cx="1476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I/O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时间</a:t>
            </a:r>
          </a:p>
        </p:txBody>
      </p:sp>
      <p:sp>
        <p:nvSpPr>
          <p:cNvPr id="831575" name="Rectangle 87">
            <a:extLst>
              <a:ext uri="{FF2B5EF4-FFF2-40B4-BE49-F238E27FC236}">
                <a16:creationId xmlns:a16="http://schemas.microsoft.com/office/drawing/2014/main" id="{13658736-816D-4C8D-9137-676D80E29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550" y="3716338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sym typeface="Wingdings" pitchFamily="2" charset="2"/>
              </a:rPr>
              <a:t>CPU</a:t>
            </a:r>
            <a:r>
              <a:rPr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sym typeface="Wingdings" pitchFamily="2" charset="2"/>
              </a:rPr>
              <a:t>时间</a:t>
            </a:r>
          </a:p>
        </p:txBody>
      </p:sp>
      <p:grpSp>
        <p:nvGrpSpPr>
          <p:cNvPr id="2" name="Group 93">
            <a:extLst>
              <a:ext uri="{FF2B5EF4-FFF2-40B4-BE49-F238E27FC236}">
                <a16:creationId xmlns:a16="http://schemas.microsoft.com/office/drawing/2014/main" id="{E976ADF1-3BA2-4763-A274-3E34005AF84C}"/>
              </a:ext>
            </a:extLst>
          </p:cNvPr>
          <p:cNvGrpSpPr>
            <a:grpSpLocks/>
          </p:cNvGrpSpPr>
          <p:nvPr/>
        </p:nvGrpSpPr>
        <p:grpSpPr bwMode="auto">
          <a:xfrm>
            <a:off x="4063640" y="5156200"/>
            <a:ext cx="905236" cy="1079328"/>
            <a:chOff x="2563" y="2241"/>
            <a:chExt cx="499" cy="487"/>
          </a:xfrm>
        </p:grpSpPr>
        <p:sp>
          <p:nvSpPr>
            <p:cNvPr id="831578" name="Rectangle 90">
              <a:extLst>
                <a:ext uri="{FF2B5EF4-FFF2-40B4-BE49-F238E27FC236}">
                  <a16:creationId xmlns:a16="http://schemas.microsoft.com/office/drawing/2014/main" id="{4495C641-182E-41FF-A010-FC34227D2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" y="2478"/>
              <a:ext cx="499" cy="25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sym typeface="Wingdings" pitchFamily="2" charset="2"/>
                </a:rPr>
                <a:t>忽略</a:t>
              </a:r>
            </a:p>
          </p:txBody>
        </p:sp>
        <p:sp>
          <p:nvSpPr>
            <p:cNvPr id="17431" name="Line 92">
              <a:extLst>
                <a:ext uri="{FF2B5EF4-FFF2-40B4-BE49-F238E27FC236}">
                  <a16:creationId xmlns:a16="http://schemas.microsoft.com/office/drawing/2014/main" id="{DB9A11F4-639A-4EA3-8430-D83EF0C56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6" y="2241"/>
              <a:ext cx="0" cy="27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C04792E-17C2-445B-B370-2F353BB50C4D}"/>
              </a:ext>
            </a:extLst>
          </p:cNvPr>
          <p:cNvSpPr/>
          <p:nvPr/>
        </p:nvSpPr>
        <p:spPr bwMode="auto">
          <a:xfrm>
            <a:off x="611187" y="2532743"/>
            <a:ext cx="3854451" cy="222794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574" grpId="0"/>
      <p:bldP spid="831575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EAE9B0BD-E800-4250-AB7C-A59029316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Measures of Query Cost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657B3F63-A28B-48A4-864D-CD6C72EDE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ＭＳ Ｐゴシック" panose="020B0600070205080204" pitchFamily="34" charset="-128"/>
              </a:rPr>
              <a:t>Cost is generally measured as total elapsed time for answering query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Many factors contribute to time cost</a:t>
            </a:r>
          </a:p>
          <a:p>
            <a:pPr lvl="2"/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disk accesses, CPU</a:t>
            </a: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 or even network 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communication</a:t>
            </a:r>
          </a:p>
          <a:p>
            <a:r>
              <a:rPr lang="en-US" altLang="zh-CN" sz="2400" dirty="0">
                <a:ea typeface="ＭＳ Ｐゴシック" panose="020B0600070205080204" pitchFamily="34" charset="-128"/>
              </a:rPr>
              <a:t>Typically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disk access </a:t>
            </a:r>
            <a:r>
              <a:rPr lang="en-US" altLang="zh-CN" sz="2400" dirty="0">
                <a:ea typeface="ＭＳ Ｐゴシック" panose="020B0600070205080204" pitchFamily="34" charset="-128"/>
              </a:rPr>
              <a:t>is the predominant cost, and is also relatively easy to estimate.   Measured by taking into account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Number of seeks             * average-seek-cost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Number of blocks read     * average-block-read-cost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Number of blocks written * average-block-write-cost</a:t>
            </a:r>
          </a:p>
          <a:p>
            <a:pPr lvl="2"/>
            <a:r>
              <a:rPr lang="en-US" altLang="zh-CN" sz="2000" dirty="0">
                <a:ea typeface="ＭＳ Ｐゴシック" panose="020B0600070205080204" pitchFamily="34" charset="-128"/>
              </a:rPr>
              <a:t>Cost to write a block is greater than cost to read a block </a:t>
            </a:r>
          </a:p>
          <a:p>
            <a:pPr lvl="3"/>
            <a:r>
              <a:rPr lang="en-US" altLang="zh-CN" sz="2000" dirty="0">
                <a:ea typeface="ＭＳ Ｐゴシック" panose="020B0600070205080204" pitchFamily="34" charset="-128"/>
              </a:rPr>
              <a:t>data is read back after being written to ensure that the write was successful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105C4C90-382D-4BD6-ADB4-9D5865E88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Measures of Query Cost (Cont.)</a:t>
            </a:r>
          </a:p>
        </p:txBody>
      </p:sp>
      <p:sp>
        <p:nvSpPr>
          <p:cNvPr id="29698" name="Rectangle 1027">
            <a:extLst>
              <a:ext uri="{FF2B5EF4-FFF2-40B4-BE49-F238E27FC236}">
                <a16:creationId xmlns:a16="http://schemas.microsoft.com/office/drawing/2014/main" id="{12F8EC24-F796-4A49-87ED-45FC21A531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ea typeface="ＭＳ Ｐゴシック" panose="020B0600070205080204" pitchFamily="34" charset="-128"/>
              </a:rPr>
              <a:t>For simplicity we just use the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number of block transfers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 from disk and the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number of seeks</a:t>
            </a:r>
            <a:r>
              <a:rPr lang="en-US" altLang="zh-CN" sz="2400" dirty="0">
                <a:ea typeface="ＭＳ Ｐゴシック" panose="020B0600070205080204" pitchFamily="34" charset="-128"/>
              </a:rPr>
              <a:t> as the cost measures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i="1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000" i="1" baseline="-25000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000" dirty="0">
                <a:ea typeface="ＭＳ Ｐゴシック" panose="020B0600070205080204" pitchFamily="34" charset="-128"/>
              </a:rPr>
              <a:t> – time to transfer one block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i="1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000" i="1" baseline="-25000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sz="2000" dirty="0">
                <a:ea typeface="ＭＳ Ｐゴシック" panose="020B0600070205080204" pitchFamily="34" charset="-128"/>
              </a:rPr>
              <a:t> – time for one seek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ＭＳ Ｐゴシック" panose="020B0600070205080204" pitchFamily="34" charset="-128"/>
              </a:rPr>
              <a:t>Cost for b block transfers plus S seeks</a:t>
            </a:r>
            <a:br>
              <a:rPr lang="en-US" altLang="zh-CN" sz="2000" dirty="0">
                <a:ea typeface="ＭＳ Ｐゴシック" panose="020B0600070205080204" pitchFamily="34" charset="-128"/>
              </a:rPr>
            </a:b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       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 * </a:t>
            </a: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S * </a:t>
            </a: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>
              <a:ea typeface="ＭＳ Ｐゴシック" panose="020B0600070205080204" pitchFamily="34" charset="-128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>
              <a:ea typeface="ＭＳ Ｐゴシック" panose="020B0600070205080204" pitchFamily="34" charset="-128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ea typeface="ＭＳ Ｐゴシック" panose="020B0600070205080204" pitchFamily="34" charset="-128"/>
              </a:rPr>
              <a:t>We ignore CPU costs for simplicity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ＭＳ Ｐゴシック" panose="020B0600070205080204" pitchFamily="34" charset="-128"/>
              </a:rPr>
              <a:t>Real systems do take CPU cost into account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ea typeface="ＭＳ Ｐゴシック" panose="020B0600070205080204" pitchFamily="34" charset="-128"/>
              </a:rPr>
              <a:t>We do not include cost to writing output to disk in our cost formulae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E9AF7126-BBC1-4037-265A-7DA309A1C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319" y="1939925"/>
            <a:ext cx="3451081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472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D34E9242-2471-4504-A4DB-A48D37D972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Measures of Query Cost (Cont.)</a:t>
            </a:r>
          </a:p>
        </p:txBody>
      </p:sp>
      <p:sp>
        <p:nvSpPr>
          <p:cNvPr id="31746" name="Rectangle 1027">
            <a:extLst>
              <a:ext uri="{FF2B5EF4-FFF2-40B4-BE49-F238E27FC236}">
                <a16:creationId xmlns:a16="http://schemas.microsoft.com/office/drawing/2014/main" id="{14FCCEC6-BE54-4F8E-B0A4-0F8AA864E2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a typeface="ＭＳ Ｐゴシック" panose="020B0600070205080204" pitchFamily="34" charset="-128"/>
              </a:rPr>
              <a:t>Several algorithms can reduce disk I/O by using extra buffer space 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Amount of real memory available to buffer depends on other concurrent queries and OS processes, known only during execution</a:t>
            </a:r>
          </a:p>
          <a:p>
            <a:pPr lvl="2"/>
            <a:r>
              <a:rPr lang="en-US" altLang="zh-CN" sz="2400" dirty="0">
                <a:ea typeface="ＭＳ Ｐゴシック" panose="020B0600070205080204" pitchFamily="34" charset="-128"/>
              </a:rPr>
              <a:t>We often use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worst case estimates</a:t>
            </a:r>
            <a:r>
              <a:rPr lang="en-US" altLang="zh-CN" sz="2400" dirty="0">
                <a:ea typeface="ＭＳ Ｐゴシック" panose="020B0600070205080204" pitchFamily="34" charset="-128"/>
              </a:rPr>
              <a:t>, assuming only the minimum amount of memory needed for the operation is available</a:t>
            </a:r>
          </a:p>
          <a:p>
            <a:r>
              <a:rPr lang="en-US" altLang="zh-CN" sz="2400" dirty="0">
                <a:ea typeface="ＭＳ Ｐゴシック" panose="020B0600070205080204" pitchFamily="34" charset="-128"/>
              </a:rPr>
              <a:t>Required data may be buffer resident already, avoiding disk I/O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But hard to take into account for cost estimation</a:t>
            </a:r>
          </a:p>
          <a:p>
            <a:endParaRPr lang="en-US" altLang="zh-CN" sz="24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advTm="7472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377B07C-4997-4B84-8858-625B163A5FE3}"/>
              </a:ext>
            </a:extLst>
          </p:cNvPr>
          <p:cNvSpPr txBox="1">
            <a:spLocks noChangeArrowheads="1"/>
          </p:cNvSpPr>
          <p:nvPr/>
        </p:nvSpPr>
        <p:spPr>
          <a:xfrm>
            <a:off x="2452053" y="2500457"/>
            <a:ext cx="4239894" cy="6096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9pPr>
          </a:lstStyle>
          <a:p>
            <a:r>
              <a:rPr lang="en-US" altLang="zh-CN" kern="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 Operation</a:t>
            </a:r>
          </a:p>
        </p:txBody>
      </p:sp>
    </p:spTree>
    <p:extLst>
      <p:ext uri="{BB962C8B-B14F-4D97-AF65-F5344CB8AC3E}">
        <p14:creationId xmlns:p14="http://schemas.microsoft.com/office/powerpoint/2010/main" val="278953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>
            <a:extLst>
              <a:ext uri="{FF2B5EF4-FFF2-40B4-BE49-F238E27FC236}">
                <a16:creationId xmlns:a16="http://schemas.microsoft.com/office/drawing/2014/main" id="{8714356A-7C61-4393-B0FB-C7DEC2A0F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3800"/>
              <a:t>Primary Index  </a:t>
            </a:r>
            <a:r>
              <a:rPr lang="en-US" altLang="zh-CN" sz="3800" baseline="30000"/>
              <a:t>(REVIEW)</a:t>
            </a:r>
            <a:endParaRPr lang="en-US" altLang="zh-CN" sz="3800" b="1"/>
          </a:p>
        </p:txBody>
      </p:sp>
      <p:sp>
        <p:nvSpPr>
          <p:cNvPr id="686084" name="Rectangle 4">
            <a:extLst>
              <a:ext uri="{FF2B5EF4-FFF2-40B4-BE49-F238E27FC236}">
                <a16:creationId xmlns:a16="http://schemas.microsoft.com/office/drawing/2014/main" id="{49A629CD-F1BA-44CC-9FF5-275E8C009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sz="2400" b="0">
                <a:solidFill>
                  <a:srgbClr val="FF3300"/>
                </a:solidFill>
              </a:rPr>
              <a:t>Primary index</a:t>
            </a:r>
            <a:r>
              <a:rPr lang="en-US" altLang="zh-CN" sz="2400" b="0"/>
              <a:t>: </a:t>
            </a:r>
            <a:r>
              <a:rPr lang="en-US" altLang="zh-CN" sz="2400"/>
              <a:t>Index entries are sorted in the same way as the database records.</a:t>
            </a:r>
          </a:p>
          <a:p>
            <a:pPr eaLnBrk="1" hangingPunct="1"/>
            <a:endParaRPr lang="en-US" altLang="zh-CN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B7E73-01A8-49CA-B8B5-7F15C67A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279650"/>
            <a:ext cx="8507413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B29EE222-CCCA-49E9-8FEE-BB223688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89" y="1829593"/>
            <a:ext cx="79248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7107" name="Rectangle 3">
            <a:extLst>
              <a:ext uri="{FF2B5EF4-FFF2-40B4-BE49-F238E27FC236}">
                <a16:creationId xmlns:a16="http://schemas.microsoft.com/office/drawing/2014/main" id="{542FF33E-D41C-4839-932A-90072178A1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981075"/>
            <a:ext cx="8229600" cy="4530725"/>
          </a:xfrm>
          <a:noFill/>
        </p:spPr>
        <p:txBody>
          <a:bodyPr/>
          <a:lstStyle/>
          <a:p>
            <a:pPr eaLnBrk="1" hangingPunct="1"/>
            <a:r>
              <a:rPr lang="en-US" altLang="zh-CN" sz="2400" b="0">
                <a:solidFill>
                  <a:srgbClr val="FF3300"/>
                </a:solidFill>
              </a:rPr>
              <a:t>Secondary index</a:t>
            </a:r>
            <a:r>
              <a:rPr lang="en-US" altLang="zh-CN" sz="2400"/>
              <a:t>:</a:t>
            </a:r>
            <a:r>
              <a:rPr lang="en-US" altLang="zh-CN" sz="2400" b="0"/>
              <a:t> </a:t>
            </a:r>
            <a:r>
              <a:rPr lang="en-US" altLang="zh-CN" sz="2400"/>
              <a:t>Index entries are sorted in a way different from the database records. </a:t>
            </a:r>
          </a:p>
          <a:p>
            <a:pPr eaLnBrk="1" hangingPunct="1"/>
            <a:endParaRPr lang="en-US" altLang="zh-CN" sz="2400"/>
          </a:p>
        </p:txBody>
      </p:sp>
      <p:sp>
        <p:nvSpPr>
          <p:cNvPr id="25607" name="Rectangle 4">
            <a:extLst>
              <a:ext uri="{FF2B5EF4-FFF2-40B4-BE49-F238E27FC236}">
                <a16:creationId xmlns:a16="http://schemas.microsoft.com/office/drawing/2014/main" id="{B211B151-96DD-482A-8EBE-4CB851699F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39825"/>
          </a:xfrm>
          <a:noFill/>
        </p:spPr>
        <p:txBody>
          <a:bodyPr anchor="ctr"/>
          <a:lstStyle/>
          <a:p>
            <a:pPr eaLnBrk="1" hangingPunct="1"/>
            <a:r>
              <a:rPr lang="en-US" altLang="zh-CN" sz="3800"/>
              <a:t>Secondary Index  </a:t>
            </a:r>
            <a:r>
              <a:rPr lang="en-US" altLang="zh-CN" sz="3800" baseline="30000"/>
              <a:t>(REVIEW)</a:t>
            </a:r>
          </a:p>
        </p:txBody>
      </p:sp>
      <p:sp>
        <p:nvSpPr>
          <p:cNvPr id="25608" name="Oval 5">
            <a:extLst>
              <a:ext uri="{FF2B5EF4-FFF2-40B4-BE49-F238E27FC236}">
                <a16:creationId xmlns:a16="http://schemas.microsoft.com/office/drawing/2014/main" id="{D460B13A-187B-47E4-89B6-A87C697AA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1700213"/>
            <a:ext cx="711200" cy="4127500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9" name="Rectangle 6">
            <a:extLst>
              <a:ext uri="{FF2B5EF4-FFF2-40B4-BE49-F238E27FC236}">
                <a16:creationId xmlns:a16="http://schemas.microsoft.com/office/drawing/2014/main" id="{07FE6907-1A8A-44D4-80D7-DAD083772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738" y="5670550"/>
            <a:ext cx="247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0">
                <a:solidFill>
                  <a:srgbClr val="FF3300"/>
                </a:solidFill>
                <a:latin typeface="Helvetica" panose="020B0604020202020204" pitchFamily="34" charset="0"/>
              </a:rPr>
              <a:t>Re-directional pointers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BE9D017-2ADB-4F92-B3D4-66598EFE5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Chapter 12:  Query Processing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3C637902-2DF6-43D3-A7B8-214479E802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2475" y="1062037"/>
            <a:ext cx="7326518" cy="500527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Overview 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Measures of Query Cost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Selection Operation  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Sorting 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Join Operation 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Other Operations</a:t>
            </a:r>
          </a:p>
          <a:p>
            <a:pPr>
              <a:spcBef>
                <a:spcPts val="1800"/>
              </a:spcBef>
            </a:pPr>
            <a:r>
              <a:rPr lang="en-US" altLang="zh-CN">
                <a:ea typeface="ＭＳ Ｐゴシック" panose="020B0600070205080204" pitchFamily="34" charset="-128"/>
              </a:rPr>
              <a:t>Evaluation of Expressions</a:t>
            </a:r>
          </a:p>
        </p:txBody>
      </p:sp>
    </p:spTree>
  </p:cSld>
  <p:clrMapOvr>
    <a:masterClrMapping/>
  </p:clrMapOvr>
  <p:transition advTm="5014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>
            <a:extLst>
              <a:ext uri="{FF2B5EF4-FFF2-40B4-BE49-F238E27FC236}">
                <a16:creationId xmlns:a16="http://schemas.microsoft.com/office/drawing/2014/main" id="{CDF8CD0B-0BE3-4AC8-995F-A180C9C02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 Operation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E1816363-C23D-4C20-A83A-0602B0719C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File scan</a:t>
            </a:r>
            <a:r>
              <a:rPr lang="en-US" altLang="zh-CN" sz="2000" dirty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ＭＳ Ｐゴシック" panose="020B0600070205080204" pitchFamily="34" charset="-128"/>
              </a:rPr>
              <a:t>Algorithm </a:t>
            </a:r>
            <a:r>
              <a:rPr lang="en-US" altLang="zh-CN" sz="2000" b="1" dirty="0">
                <a:ea typeface="ＭＳ Ｐゴシック" panose="020B0600070205080204" pitchFamily="34" charset="-128"/>
              </a:rPr>
              <a:t>A1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linear search</a:t>
            </a:r>
            <a:r>
              <a:rPr lang="en-US" altLang="zh-CN" sz="2000" dirty="0">
                <a:ea typeface="ＭＳ Ｐゴシック" panose="020B0600070205080204" pitchFamily="34" charset="-128"/>
              </a:rPr>
              <a:t>).  Scan each consecutive file first block and test all records to see whether they satisfy the selection condition.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 estimate = </a:t>
            </a:r>
            <a:r>
              <a:rPr lang="en-US" altLang="zh-CN" sz="20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block transfers + 1 seek = </a:t>
            </a:r>
            <a:r>
              <a:rPr lang="en-US" altLang="zh-CN" sz="18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zh-CN" sz="20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0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</a:t>
            </a:r>
            <a:r>
              <a:rPr lang="en-US" altLang="zh-CN" sz="20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0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endParaRPr lang="en-US" altLang="zh-CN" sz="20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i="1" dirty="0" err="1">
                <a:ea typeface="ＭＳ Ｐゴシック" panose="020B0600070205080204" pitchFamily="34" charset="-128"/>
              </a:rPr>
              <a:t>b</a:t>
            </a:r>
            <a:r>
              <a:rPr lang="en-US" altLang="zh-CN" sz="2400" i="1" baseline="-25000" dirty="0" err="1">
                <a:ea typeface="ＭＳ Ｐゴシック" panose="020B0600070205080204" pitchFamily="34" charset="-128"/>
              </a:rPr>
              <a:t>r</a:t>
            </a:r>
            <a:r>
              <a:rPr lang="en-US" altLang="zh-CN" sz="2400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</a:rPr>
              <a:t>denotes number of blocks containing records from relation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r</a:t>
            </a:r>
            <a:endParaRPr lang="en-US" altLang="zh-CN" sz="2400" i="1" dirty="0">
              <a:ea typeface="ＭＳ Ｐゴシック" panose="020B0600070205080204" pitchFamily="34" charset="-128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ＭＳ Ｐゴシック" panose="020B0600070205080204" pitchFamily="34" charset="-128"/>
              </a:rPr>
              <a:t>If selection is on a key attribute, can stop on finding record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 = (</a:t>
            </a:r>
            <a:r>
              <a:rPr lang="en-US" altLang="zh-CN" sz="20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/2) block transfers + 1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seek= </a:t>
            </a:r>
            <a:r>
              <a:rPr lang="en-US" altLang="zh-CN" sz="18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zh-CN" sz="18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/2)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</a:t>
            </a: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endParaRPr lang="en-US" altLang="zh-CN" sz="20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ＭＳ Ｐゴシック" panose="020B0600070205080204" pitchFamily="34" charset="-128"/>
              </a:rPr>
              <a:t>Linear search can be applied regardless of 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ＭＳ Ｐゴシック" panose="020B0600070205080204" pitchFamily="34" charset="-128"/>
              </a:rPr>
              <a:t>selection condition or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ＭＳ Ｐゴシック" panose="020B0600070205080204" pitchFamily="34" charset="-128"/>
              </a:rPr>
              <a:t>ordering of records in the file, or </a:t>
            </a:r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ＭＳ Ｐゴシック" panose="020B0600070205080204" pitchFamily="34" charset="-128"/>
              </a:rPr>
              <a:t>availability of indices</a:t>
            </a:r>
          </a:p>
        </p:txBody>
      </p:sp>
    </p:spTree>
  </p:cSld>
  <p:clrMapOvr>
    <a:masterClrMapping/>
  </p:clrMapOvr>
  <p:transition advTm="38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009ADF-8E39-4E25-92F1-CA94C5ED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914232"/>
            <a:ext cx="8763000" cy="3324225"/>
          </a:xfrm>
          <a:prstGeom prst="rect">
            <a:avLst/>
          </a:prstGeom>
        </p:spPr>
      </p:pic>
      <p:sp>
        <p:nvSpPr>
          <p:cNvPr id="316418" name="Rectangle 2">
            <a:extLst>
              <a:ext uri="{FF2B5EF4-FFF2-40B4-BE49-F238E27FC236}">
                <a16:creationId xmlns:a16="http://schemas.microsoft.com/office/drawing/2014/main" id="{6E377227-744E-45EE-97F6-7995E6DBED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5A138FE3-A6A8-46BD-A478-B644E80963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10600" cy="1893541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Index scan</a:t>
            </a:r>
            <a:r>
              <a:rPr lang="en-US" altLang="zh-CN" sz="2400" b="1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– search algorithms that use an index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selection condition must be on search-key of index.</a:t>
            </a:r>
          </a:p>
          <a:p>
            <a:r>
              <a:rPr lang="en-US" altLang="zh-CN" sz="2400" b="1" dirty="0">
                <a:ea typeface="ＭＳ Ｐゴシック" panose="020B0600070205080204" pitchFamily="34" charset="-128"/>
              </a:rPr>
              <a:t>A2 </a:t>
            </a:r>
            <a:r>
              <a:rPr lang="en-US" altLang="zh-CN" sz="2400" dirty="0">
                <a:ea typeface="ＭＳ Ｐゴシック" panose="020B0600070205080204" pitchFamily="34" charset="-128"/>
              </a:rPr>
              <a:t>(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primary index, equality on key</a:t>
            </a:r>
            <a:r>
              <a:rPr lang="en-US" altLang="zh-CN" sz="2400" dirty="0">
                <a:ea typeface="ＭＳ Ｐゴシック" panose="020B0600070205080204" pitchFamily="34" charset="-128"/>
              </a:rPr>
              <a:t>).  Retrieve a single record that satisfies the corresponding equality condition</a:t>
            </a:r>
            <a:endParaRPr lang="en-US" altLang="zh-CN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47744F-137C-4837-826A-CA787CFD9A9C}"/>
              </a:ext>
            </a:extLst>
          </p:cNvPr>
          <p:cNvSpPr/>
          <p:nvPr/>
        </p:nvSpPr>
        <p:spPr>
          <a:xfrm>
            <a:off x="116378" y="2884567"/>
            <a:ext cx="17872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= 21 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035EDA-26DB-4846-869C-645A6066D04B}"/>
              </a:ext>
            </a:extLst>
          </p:cNvPr>
          <p:cNvSpPr/>
          <p:nvPr/>
        </p:nvSpPr>
        <p:spPr>
          <a:xfrm>
            <a:off x="4815296" y="5817279"/>
            <a:ext cx="3962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= (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+ 1) *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zh-CN" sz="24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68452F-9F3B-4DE5-8604-EF5F3A84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1375"/>
            <a:ext cx="9144000" cy="2943225"/>
          </a:xfrm>
          <a:prstGeom prst="rect">
            <a:avLst/>
          </a:prstGeom>
        </p:spPr>
      </p:pic>
      <p:sp>
        <p:nvSpPr>
          <p:cNvPr id="316418" name="Rectangle 2">
            <a:extLst>
              <a:ext uri="{FF2B5EF4-FFF2-40B4-BE49-F238E27FC236}">
                <a16:creationId xmlns:a16="http://schemas.microsoft.com/office/drawing/2014/main" id="{6E377227-744E-45EE-97F6-7995E6DBED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5A138FE3-A6A8-46BD-A478-B644E80963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ea typeface="ＭＳ Ｐゴシック" panose="020B0600070205080204" pitchFamily="34" charset="-128"/>
              </a:rPr>
              <a:t>A3 </a:t>
            </a:r>
            <a:r>
              <a:rPr lang="en-US" altLang="zh-CN" sz="2400" dirty="0">
                <a:ea typeface="ＭＳ Ｐゴシック" panose="020B0600070205080204" pitchFamily="34" charset="-128"/>
              </a:rPr>
              <a:t>(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primary index, equality on </a:t>
            </a:r>
            <a:r>
              <a:rPr lang="en-US" altLang="zh-CN" sz="2400" b="1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nonkey</a:t>
            </a:r>
            <a:r>
              <a:rPr lang="en-US" altLang="zh-CN" sz="2400" dirty="0">
                <a:ea typeface="ＭＳ Ｐゴシック" panose="020B0600070205080204" pitchFamily="34" charset="-128"/>
              </a:rPr>
              <a:t>)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</a:rPr>
              <a:t>Retrieve multiple records. 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Records will be on consecutive blocks</a:t>
            </a:r>
          </a:p>
          <a:p>
            <a:pPr lvl="2"/>
            <a:r>
              <a:rPr lang="en-US" altLang="zh-CN" sz="2400" dirty="0">
                <a:ea typeface="ＭＳ Ｐゴシック" panose="020B0600070205080204" pitchFamily="34" charset="-128"/>
              </a:rPr>
              <a:t>Let b = number of blocks containing matching records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21F1A9-2C31-4AEF-8443-4D486FEA0DD1}"/>
              </a:ext>
            </a:extLst>
          </p:cNvPr>
          <p:cNvSpPr/>
          <p:nvPr/>
        </p:nvSpPr>
        <p:spPr>
          <a:xfrm>
            <a:off x="135652" y="3041650"/>
            <a:ext cx="1864942" cy="834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T.c</a:t>
            </a:r>
            <a:r>
              <a:rPr lang="en-US" altLang="zh-CN" i="1" u="sng" dirty="0">
                <a:solidFill>
                  <a:srgbClr val="FF0000"/>
                </a:solidFill>
              </a:rPr>
              <a:t> = 21 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4E9BE4-D478-45C1-9228-5FDA87F8EA0C}"/>
              </a:ext>
            </a:extLst>
          </p:cNvPr>
          <p:cNvSpPr/>
          <p:nvPr/>
        </p:nvSpPr>
        <p:spPr>
          <a:xfrm>
            <a:off x="4187938" y="2856311"/>
            <a:ext cx="4709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=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*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b*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endParaRPr lang="en-US" altLang="zh-CN" sz="24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0B9B59-2657-4241-98CE-1EF657516EE9}"/>
              </a:ext>
            </a:extLst>
          </p:cNvPr>
          <p:cNvSpPr/>
          <p:nvPr/>
        </p:nvSpPr>
        <p:spPr bwMode="auto">
          <a:xfrm>
            <a:off x="7383517" y="2936547"/>
            <a:ext cx="562304" cy="369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D4C858C-D62F-4FEC-9F3B-A8C4F21D652F}"/>
              </a:ext>
            </a:extLst>
          </p:cNvPr>
          <p:cNvGrpSpPr/>
          <p:nvPr/>
        </p:nvGrpSpPr>
        <p:grpSpPr>
          <a:xfrm>
            <a:off x="6661028" y="3306371"/>
            <a:ext cx="2007281" cy="570261"/>
            <a:chOff x="6661028" y="3306371"/>
            <a:chExt cx="2007281" cy="57026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3E79CA1-8B40-41C4-AFD1-EF94C9D0444A}"/>
                </a:ext>
              </a:extLst>
            </p:cNvPr>
            <p:cNvSpPr txBox="1"/>
            <p:nvPr/>
          </p:nvSpPr>
          <p:spPr>
            <a:xfrm>
              <a:off x="6661028" y="3538078"/>
              <a:ext cx="20072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b</a:t>
              </a:r>
              <a:r>
                <a:rPr lang="zh-CN" altLang="en-US" dirty="0">
                  <a:solidFill>
                    <a:srgbClr val="FF0000"/>
                  </a:solidFill>
                </a:rPr>
                <a:t>通常很大，被忽略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6C93D66-59BD-4A68-8C1E-C9F1AAC17ACD}"/>
                </a:ext>
              </a:extLst>
            </p:cNvPr>
            <p:cNvCxnSpPr>
              <a:stCxn id="2" idx="2"/>
              <a:endCxn id="4" idx="0"/>
            </p:cNvCxnSpPr>
            <p:nvPr/>
          </p:nvCxnSpPr>
          <p:spPr bwMode="auto">
            <a:xfrm>
              <a:off x="7664669" y="3306371"/>
              <a:ext cx="0" cy="231707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52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  <p:bldP spid="7" grpId="0"/>
      <p:bldP spid="5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ACCE5BA1-A0C3-4B62-ACEA-475D66934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100FA955-57B3-40B4-822B-4B511CBB3D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10600" cy="821167"/>
          </a:xfrm>
        </p:spPr>
        <p:txBody>
          <a:bodyPr/>
          <a:lstStyle/>
          <a:p>
            <a:r>
              <a:rPr lang="en-US" altLang="zh-CN" sz="2000" b="1" dirty="0">
                <a:ea typeface="ＭＳ Ｐゴシック" panose="020B0600070205080204" pitchFamily="34" charset="-128"/>
              </a:rPr>
              <a:t>A4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secondary index, equality on key</a:t>
            </a:r>
            <a:r>
              <a:rPr lang="en-US" altLang="zh-CN" sz="2000" dirty="0">
                <a:ea typeface="ＭＳ Ｐゴシック" panose="020B0600070205080204" pitchFamily="34" charset="-128"/>
              </a:rPr>
              <a:t>)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.</a:t>
            </a:r>
            <a:endParaRPr lang="en-US" altLang="zh-CN" sz="20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Retrieve a single record if the search-key is a candidate key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4DC043-084A-47EB-A36D-DC4BF080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5" y="1975709"/>
            <a:ext cx="7718489" cy="42981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9EF88F4-B085-4C2E-A4C3-B95F15C0021C}"/>
              </a:ext>
            </a:extLst>
          </p:cNvPr>
          <p:cNvSpPr/>
          <p:nvPr/>
        </p:nvSpPr>
        <p:spPr>
          <a:xfrm>
            <a:off x="5576925" y="1825263"/>
            <a:ext cx="3841518" cy="4616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lvl="2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 = (h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+ 1) *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zh-CN" sz="24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E24A1D-DB65-4F0B-8089-3F4AEFC1AC31}"/>
              </a:ext>
            </a:extLst>
          </p:cNvPr>
          <p:cNvSpPr/>
          <p:nvPr/>
        </p:nvSpPr>
        <p:spPr>
          <a:xfrm>
            <a:off x="360218" y="1975709"/>
            <a:ext cx="17872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= 21 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  <p:bldP spid="2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ACCE5BA1-A0C3-4B62-ACEA-475D66934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100FA955-57B3-40B4-822B-4B511CBB3D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ea typeface="ＭＳ Ｐゴシック" panose="020B0600070205080204" pitchFamily="34" charset="-128"/>
              </a:rPr>
              <a:t>A4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secondary index, equality on </a:t>
            </a:r>
            <a:r>
              <a:rPr lang="en-US" altLang="zh-CN" sz="2000" b="1" dirty="0" err="1">
                <a:solidFill>
                  <a:srgbClr val="3366CC"/>
                </a:solidFill>
                <a:ea typeface="ＭＳ Ｐゴシック" panose="020B0600070205080204" pitchFamily="34" charset="-128"/>
              </a:rPr>
              <a:t>nonkey</a:t>
            </a:r>
            <a:r>
              <a:rPr lang="en-US" altLang="zh-CN" sz="2000" dirty="0">
                <a:ea typeface="ＭＳ Ｐゴシック" panose="020B0600070205080204" pitchFamily="34" charset="-128"/>
              </a:rPr>
              <a:t>)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.</a:t>
            </a:r>
            <a:endParaRPr lang="en-US" altLang="zh-CN" sz="20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</a:rPr>
              <a:t>Retrieve multiple records if search-key is not a candidate key</a:t>
            </a:r>
          </a:p>
          <a:p>
            <a:pPr lvl="2"/>
            <a:r>
              <a:rPr lang="en-US" altLang="zh-CN" dirty="0">
                <a:ea typeface="ＭＳ Ｐゴシック" panose="020B0600070205080204" pitchFamily="34" charset="-128"/>
              </a:rPr>
              <a:t>each of </a:t>
            </a:r>
            <a:r>
              <a:rPr lang="en-US" altLang="zh-CN" i="1" dirty="0">
                <a:ea typeface="ＭＳ Ｐゴシック" panose="020B0600070205080204" pitchFamily="34" charset="-128"/>
              </a:rPr>
              <a:t>n</a:t>
            </a:r>
            <a:r>
              <a:rPr lang="en-US" altLang="zh-CN" dirty="0">
                <a:ea typeface="ＭＳ Ｐゴシック" panose="020B0600070205080204" pitchFamily="34" charset="-128"/>
              </a:rPr>
              <a:t> matching records may be on a different block 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0D7E9A-799F-4543-8BCC-CCE018DF6765}"/>
              </a:ext>
            </a:extLst>
          </p:cNvPr>
          <p:cNvSpPr/>
          <p:nvPr/>
        </p:nvSpPr>
        <p:spPr>
          <a:xfrm>
            <a:off x="4997669" y="2224224"/>
            <a:ext cx="4146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 =  (h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n + 1) *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6AFD19-CE20-4447-AAE9-BB97C7A25A4F}"/>
              </a:ext>
            </a:extLst>
          </p:cNvPr>
          <p:cNvSpPr/>
          <p:nvPr/>
        </p:nvSpPr>
        <p:spPr>
          <a:xfrm>
            <a:off x="228600" y="2252960"/>
            <a:ext cx="17872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= 23 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1E2096-F489-47B6-869C-C05F415EC1B9}"/>
              </a:ext>
            </a:extLst>
          </p:cNvPr>
          <p:cNvSpPr/>
          <p:nvPr/>
        </p:nvSpPr>
        <p:spPr>
          <a:xfrm>
            <a:off x="6280716" y="4664276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2000" dirty="0">
                <a:ea typeface="ＭＳ Ｐゴシック" panose="020B0600070205080204" pitchFamily="34" charset="-128"/>
              </a:rPr>
              <a:t>Can be very expensive!</a:t>
            </a: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85438075-6B82-4761-A674-B4268EBCED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993824"/>
              </p:ext>
            </p:extLst>
          </p:nvPr>
        </p:nvGraphicFramePr>
        <p:xfrm>
          <a:off x="771439" y="2354204"/>
          <a:ext cx="6824159" cy="3970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Microsoft Drawing 1.01" r:id="rId4" imgW="6278563" imgH="3651250" progId="MSDraw.1.01">
                  <p:embed/>
                </p:oleObj>
              </mc:Choice>
              <mc:Fallback>
                <p:oleObj name="Microsoft Drawing 1.01" r:id="rId4" imgW="6278563" imgH="3651250" progId="MSDraw.1.01">
                  <p:embed/>
                  <p:pic>
                    <p:nvPicPr>
                      <p:cNvPr id="28679" name="Object 4">
                        <a:extLst>
                          <a:ext uri="{FF2B5EF4-FFF2-40B4-BE49-F238E27FC236}">
                            <a16:creationId xmlns:a16="http://schemas.microsoft.com/office/drawing/2014/main" id="{AFA52531-FB6D-43B1-AD94-D8DB4AB01E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439" y="2354204"/>
                        <a:ext cx="6824159" cy="3970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9DDEB29-71F9-4925-85C6-4B0874427F22}"/>
              </a:ext>
            </a:extLst>
          </p:cNvPr>
          <p:cNvSpPr/>
          <p:nvPr/>
        </p:nvSpPr>
        <p:spPr bwMode="auto">
          <a:xfrm>
            <a:off x="7178566" y="2335638"/>
            <a:ext cx="400154" cy="369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E9D83DC-5472-43D2-9B8A-2DA027347A14}"/>
              </a:ext>
            </a:extLst>
          </p:cNvPr>
          <p:cNvGrpSpPr/>
          <p:nvPr/>
        </p:nvGrpSpPr>
        <p:grpSpPr>
          <a:xfrm>
            <a:off x="6375002" y="2705462"/>
            <a:ext cx="2007281" cy="547772"/>
            <a:chOff x="6742103" y="2705462"/>
            <a:chExt cx="2007281" cy="54777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958CA9D-26B0-46A9-A69C-808852307C98}"/>
                </a:ext>
              </a:extLst>
            </p:cNvPr>
            <p:cNvSpPr txBox="1"/>
            <p:nvPr/>
          </p:nvSpPr>
          <p:spPr>
            <a:xfrm>
              <a:off x="6742103" y="2914680"/>
              <a:ext cx="20072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n</a:t>
              </a:r>
              <a:r>
                <a:rPr lang="zh-CN" altLang="en-US" dirty="0">
                  <a:solidFill>
                    <a:srgbClr val="FF0000"/>
                  </a:solidFill>
                </a:rPr>
                <a:t>通常很大，被忽略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6635E35-A879-4BC2-B81A-2442AB2774F5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 bwMode="auto">
            <a:xfrm>
              <a:off x="7745744" y="2705462"/>
              <a:ext cx="0" cy="209218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1884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uiExpand="1" build="p"/>
      <p:bldP spid="3" grpId="0"/>
      <p:bldP spid="9" grpId="0"/>
      <p:bldP spid="6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7B9D2307-39EB-4B93-9CFE-D906430C9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Involving Comparisons</a:t>
            </a:r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5E1F4A2F-8BE1-4F5B-9696-FE2E7244F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</a:rPr>
              <a:t>Can implement selections of the form 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zh-CN" sz="20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) or 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 </a:t>
            </a:r>
            <a:r>
              <a:rPr kumimoji="0" lang="en-US" altLang="zh-CN" sz="20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 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V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) by using</a:t>
            </a:r>
          </a:p>
          <a:p>
            <a:pPr lvl="1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a linear file scan,</a:t>
            </a:r>
          </a:p>
          <a:p>
            <a:pPr lvl="1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or by using indices in the following ways: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>
                <a:ea typeface="ＭＳ Ｐゴシック" panose="020B0600070205080204" pitchFamily="34" charset="-128"/>
              </a:rPr>
              <a:t>A5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primary index, comparison</a:t>
            </a:r>
            <a:r>
              <a:rPr lang="en-US" altLang="zh-CN" sz="2000" dirty="0">
                <a:ea typeface="ＭＳ Ｐゴシック" panose="020B0600070205080204" pitchFamily="34" charset="-128"/>
              </a:rPr>
              <a:t>)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.</a:t>
            </a:r>
            <a:r>
              <a:rPr lang="en-US" altLang="zh-CN" sz="2000" dirty="0">
                <a:ea typeface="ＭＳ Ｐゴシック" panose="020B0600070205080204" pitchFamily="34" charset="-128"/>
              </a:rPr>
              <a:t> (Relation is sorted on A)</a:t>
            </a:r>
            <a:endParaRPr lang="en-US" altLang="zh-CN" sz="2000" i="1" dirty="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ea typeface="ＭＳ Ｐゴシック" panose="020B0600070205080204" pitchFamily="34" charset="-128"/>
              </a:rPr>
              <a:t>For 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 use index to find first tuple 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 and scan relation sequentially  from there</a:t>
            </a:r>
          </a:p>
          <a:p>
            <a:pPr lvl="2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zh-CN" sz="20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) just scan relation sequentially till first tuple &gt; 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v; 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do not use index</a:t>
            </a:r>
            <a:endParaRPr lang="en-US" altLang="zh-CN" sz="2000" dirty="0">
              <a:ea typeface="ＭＳ Ｐゴシック" panose="020B0600070205080204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3FEA9F-BE2C-4004-A813-EA98EA82C936}"/>
              </a:ext>
            </a:extLst>
          </p:cNvPr>
          <p:cNvSpPr/>
          <p:nvPr/>
        </p:nvSpPr>
        <p:spPr>
          <a:xfrm>
            <a:off x="60960" y="3429000"/>
            <a:ext cx="3023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&gt;= 21 and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&lt;= 30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E86659-43E0-422D-A87A-5A6DEB2E1DFC}"/>
              </a:ext>
            </a:extLst>
          </p:cNvPr>
          <p:cNvSpPr/>
          <p:nvPr/>
        </p:nvSpPr>
        <p:spPr bwMode="auto">
          <a:xfrm>
            <a:off x="1" y="4300451"/>
            <a:ext cx="9144000" cy="255754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BD7EDDE-87FB-4EE3-BA78-4B6BBC9C5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975767"/>
              </p:ext>
            </p:extLst>
          </p:nvPr>
        </p:nvGraphicFramePr>
        <p:xfrm>
          <a:off x="970511" y="3657620"/>
          <a:ext cx="7126778" cy="3230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Microsoft Drawing 1.01" r:id="rId4" imgW="6261100" imgH="2841625" progId="MSDraw.1.01">
                  <p:embed/>
                </p:oleObj>
              </mc:Choice>
              <mc:Fallback>
                <p:oleObj name="Microsoft Drawing 1.01" r:id="rId4" imgW="6261100" imgH="2841625" progId="MSDraw.1.01">
                  <p:embed/>
                  <p:pic>
                    <p:nvPicPr>
                      <p:cNvPr id="26631" name="Object 4">
                        <a:extLst>
                          <a:ext uri="{FF2B5EF4-FFF2-40B4-BE49-F238E27FC236}">
                            <a16:creationId xmlns:a16="http://schemas.microsoft.com/office/drawing/2014/main" id="{E211A1C8-07E3-4DA7-9D41-16763D5D44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511" y="3657620"/>
                        <a:ext cx="7126778" cy="3230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3707AD73-2AF8-4A5E-BACA-87930F04671E}"/>
              </a:ext>
            </a:extLst>
          </p:cNvPr>
          <p:cNvSpPr/>
          <p:nvPr/>
        </p:nvSpPr>
        <p:spPr>
          <a:xfrm>
            <a:off x="4035538" y="6129634"/>
            <a:ext cx="4879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=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*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b*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endParaRPr lang="en-US" altLang="zh-CN" sz="24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EF1271-6F27-43A8-939A-EADBC9E1FDA9}"/>
              </a:ext>
            </a:extLst>
          </p:cNvPr>
          <p:cNvSpPr/>
          <p:nvPr/>
        </p:nvSpPr>
        <p:spPr bwMode="auto">
          <a:xfrm>
            <a:off x="7216113" y="6221476"/>
            <a:ext cx="582564" cy="369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ED9FE4-D38A-4D64-835D-89391977E461}"/>
              </a:ext>
            </a:extLst>
          </p:cNvPr>
          <p:cNvGrpSpPr/>
          <p:nvPr/>
        </p:nvGrpSpPr>
        <p:grpSpPr>
          <a:xfrm>
            <a:off x="6542135" y="6503510"/>
            <a:ext cx="2007281" cy="338554"/>
            <a:chOff x="6932603" y="6533609"/>
            <a:chExt cx="2007281" cy="33855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76B59DE-B823-487A-BBB7-8DE93B3234AE}"/>
                </a:ext>
              </a:extLst>
            </p:cNvPr>
            <p:cNvSpPr txBox="1"/>
            <p:nvPr/>
          </p:nvSpPr>
          <p:spPr>
            <a:xfrm>
              <a:off x="6932603" y="6533609"/>
              <a:ext cx="20072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b</a:t>
              </a:r>
              <a:r>
                <a:rPr lang="zh-CN" altLang="en-US" dirty="0">
                  <a:solidFill>
                    <a:srgbClr val="FF0000"/>
                  </a:solidFill>
                </a:rPr>
                <a:t>通常很大，被忽略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3B157B9-B1C8-4DD3-9F8E-87DDDA044C1D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 bwMode="auto">
            <a:xfrm flipV="1">
              <a:off x="7897863" y="6533609"/>
              <a:ext cx="38381" cy="8779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 build="p"/>
      <p:bldP spid="4" grpId="0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7B9D2307-39EB-4B93-9CFE-D906430C9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Selections Involving Comparisons</a:t>
            </a:r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5E1F4A2F-8BE1-4F5B-9696-FE2E7244F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000" b="1" dirty="0">
                <a:ea typeface="ＭＳ Ｐゴシック" panose="020B0600070205080204" pitchFamily="34" charset="-128"/>
              </a:rPr>
              <a:t>A6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secondary index, comparison</a:t>
            </a:r>
            <a:r>
              <a:rPr lang="en-US" altLang="zh-CN" sz="2000" dirty="0">
                <a:ea typeface="ＭＳ Ｐゴシック" panose="020B0600070205080204" pitchFamily="34" charset="-128"/>
              </a:rPr>
              <a:t>). 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ea typeface="ＭＳ Ｐゴシック" panose="020B0600070205080204" pitchFamily="34" charset="-128"/>
              </a:rPr>
              <a:t>For 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 use index to find first index entry 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and scan index sequentially  from there, to find pointers to records.</a:t>
            </a:r>
          </a:p>
          <a:p>
            <a:pPr lvl="2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zh-CN" sz="20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zh-CN" sz="20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) just scan leaf pages of index finding pointers to records, till first entry &gt; </a:t>
            </a:r>
            <a:r>
              <a:rPr kumimoji="0"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v</a:t>
            </a:r>
            <a:endParaRPr lang="en-US" altLang="zh-CN" sz="2000" i="1" dirty="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In either case, retrieve records that are pointed to</a:t>
            </a:r>
          </a:p>
          <a:p>
            <a:pPr lvl="3">
              <a:lnSpc>
                <a:spcPct val="90000"/>
              </a:lnSpc>
            </a:pPr>
            <a:r>
              <a:rPr kumimoji="0"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requires an I/O for each record</a:t>
            </a:r>
          </a:p>
          <a:p>
            <a:pPr lvl="3">
              <a:lnSpc>
                <a:spcPct val="90000"/>
              </a:lnSpc>
            </a:pPr>
            <a:r>
              <a:rPr lang="en-US" altLang="zh-CN" sz="2000" dirty="0">
                <a:ea typeface="ＭＳ Ｐゴシック" panose="020B0600070205080204" pitchFamily="34" charset="-128"/>
              </a:rPr>
              <a:t> Linear file scan may be cheaper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4D9708-5D1D-4C12-922D-B7553D844227}"/>
              </a:ext>
            </a:extLst>
          </p:cNvPr>
          <p:cNvSpPr/>
          <p:nvPr/>
        </p:nvSpPr>
        <p:spPr>
          <a:xfrm>
            <a:off x="60960" y="3429000"/>
            <a:ext cx="3023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Select …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from T 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where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&gt;= 21 and </a:t>
            </a:r>
            <a:r>
              <a:rPr lang="en-US" altLang="zh-CN" i="1" u="sng" dirty="0" err="1">
                <a:solidFill>
                  <a:srgbClr val="FF0000"/>
                </a:solidFill>
              </a:rPr>
              <a:t>T.a</a:t>
            </a:r>
            <a:r>
              <a:rPr lang="en-US" altLang="zh-CN" i="1" u="sng" dirty="0">
                <a:solidFill>
                  <a:srgbClr val="FF0000"/>
                </a:solidFill>
              </a:rPr>
              <a:t> &lt;= 30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4C25C0-E9B0-4F6A-81A4-86DF2F3C9BBB}"/>
              </a:ext>
            </a:extLst>
          </p:cNvPr>
          <p:cNvSpPr/>
          <p:nvPr/>
        </p:nvSpPr>
        <p:spPr bwMode="auto">
          <a:xfrm>
            <a:off x="1" y="4300451"/>
            <a:ext cx="9144000" cy="255754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815FAD34-1212-4120-93F7-4DD956695C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084398"/>
              </p:ext>
            </p:extLst>
          </p:nvPr>
        </p:nvGraphicFramePr>
        <p:xfrm>
          <a:off x="3830366" y="3810785"/>
          <a:ext cx="5237433" cy="304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Microsoft Drawing 1.01" r:id="rId4" imgW="6278563" imgH="3651250" progId="MSDraw.1.01">
                  <p:embed/>
                </p:oleObj>
              </mc:Choice>
              <mc:Fallback>
                <p:oleObj name="Microsoft Drawing 1.01" r:id="rId4" imgW="6278563" imgH="3651250" progId="MSDraw.1.01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85438075-6B82-4761-A674-B4268EBCED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366" y="3810785"/>
                        <a:ext cx="5237433" cy="3047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7FD76D2A-C4B0-4ABD-A6DA-7AC6A64B137D}"/>
              </a:ext>
            </a:extLst>
          </p:cNvPr>
          <p:cNvSpPr/>
          <p:nvPr/>
        </p:nvSpPr>
        <p:spPr>
          <a:xfrm>
            <a:off x="60960" y="5277766"/>
            <a:ext cx="4164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Cost =  (h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n + 1) *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8A3E8E-D80F-44F5-8A81-2139B48EAC24}"/>
              </a:ext>
            </a:extLst>
          </p:cNvPr>
          <p:cNvSpPr/>
          <p:nvPr/>
        </p:nvSpPr>
        <p:spPr bwMode="auto">
          <a:xfrm>
            <a:off x="2217682" y="5325979"/>
            <a:ext cx="451945" cy="369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EFEA93E-0943-45ED-B0D9-228306111756}"/>
              </a:ext>
            </a:extLst>
          </p:cNvPr>
          <p:cNvGrpSpPr/>
          <p:nvPr/>
        </p:nvGrpSpPr>
        <p:grpSpPr>
          <a:xfrm>
            <a:off x="1085363" y="5695803"/>
            <a:ext cx="2716581" cy="593084"/>
            <a:chOff x="2743521" y="2733169"/>
            <a:chExt cx="2007281" cy="59308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174E382-3CC4-4024-8EB6-04830B13AEE0}"/>
                </a:ext>
              </a:extLst>
            </p:cNvPr>
            <p:cNvSpPr txBox="1"/>
            <p:nvPr/>
          </p:nvSpPr>
          <p:spPr>
            <a:xfrm>
              <a:off x="2743521" y="2987699"/>
              <a:ext cx="20072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n</a:t>
              </a:r>
              <a:r>
                <a:rPr lang="zh-CN" altLang="en-US" dirty="0">
                  <a:solidFill>
                    <a:srgbClr val="FF0000"/>
                  </a:solidFill>
                </a:rPr>
                <a:t>通常很大，被忽略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E0DD51B-798B-4DE3-922F-6B9DA025DB4F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 bwMode="auto">
            <a:xfrm flipH="1">
              <a:off x="3747162" y="2733169"/>
              <a:ext cx="1" cy="25453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378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D8933-93B0-494F-ACF5-5512409B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Cost estimates for selection algorithms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84DE18-4400-4535-AE7B-A3CAB6CDC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642" y="942975"/>
            <a:ext cx="4084866" cy="5257800"/>
          </a:xfrm>
        </p:spPr>
      </p:pic>
    </p:spTree>
    <p:extLst>
      <p:ext uri="{BB962C8B-B14F-4D97-AF65-F5344CB8AC3E}">
        <p14:creationId xmlns:p14="http://schemas.microsoft.com/office/powerpoint/2010/main" val="160379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>
            <a:extLst>
              <a:ext uri="{FF2B5EF4-FFF2-40B4-BE49-F238E27FC236}">
                <a16:creationId xmlns:a16="http://schemas.microsoft.com/office/drawing/2014/main" id="{47247E1C-267F-4797-8FE4-7312562C8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Implementation of Complex Selections</a:t>
            </a:r>
          </a:p>
        </p:txBody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BE4EE653-38F4-480C-B509-5EA36BADA3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2338388" algn="l"/>
              </a:tabLst>
            </a:pPr>
            <a:r>
              <a:rPr lang="en-US" altLang="zh-CN" sz="2000" b="1" dirty="0">
                <a:ea typeface="ＭＳ Ｐゴシック" panose="020B0600070205080204" pitchFamily="34" charset="-128"/>
                <a:sym typeface="Greek Symbols" pitchFamily="18" charset="2"/>
              </a:rPr>
              <a:t>Conjunction:  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Greek Symbols" pitchFamily="18" charset="2"/>
              </a:rPr>
              <a:t>1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 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Greek Symbols" pitchFamily="18" charset="2"/>
              </a:rPr>
              <a:t>2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. . . </a:t>
            </a:r>
            <a:r>
              <a:rPr lang="en-US" altLang="zh-CN" sz="24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i="1" baseline="-25000" dirty="0">
                <a:ea typeface="ＭＳ Ｐゴシック" panose="020B0600070205080204" pitchFamily="34" charset="-128"/>
                <a:sym typeface="Greek Symbols" pitchFamily="18" charset="2"/>
              </a:rPr>
              <a:t>n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r)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 </a:t>
            </a:r>
          </a:p>
          <a:p>
            <a:pPr>
              <a:tabLst>
                <a:tab pos="2338388" algn="l"/>
              </a:tabLst>
            </a:pPr>
            <a:r>
              <a:rPr lang="en-US" altLang="zh-CN" sz="2000" b="1" dirty="0">
                <a:ea typeface="ＭＳ Ｐゴシック" panose="020B0600070205080204" pitchFamily="34" charset="-128"/>
              </a:rPr>
              <a:t>A7</a:t>
            </a:r>
            <a:r>
              <a:rPr lang="en-US" altLang="zh-CN" sz="2000" dirty="0">
                <a:ea typeface="ＭＳ Ｐゴシック" panose="020B0600070205080204" pitchFamily="34" charset="-128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conjunctive selection using one index</a:t>
            </a:r>
            <a:r>
              <a:rPr lang="en-US" altLang="zh-CN" sz="2000" dirty="0">
                <a:ea typeface="ＭＳ Ｐゴシック" panose="020B0600070205080204" pitchFamily="34" charset="-128"/>
              </a:rPr>
              <a:t>).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  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</a:rPr>
              <a:t>Select a combination of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000" i="1" baseline="-25000" dirty="0" err="1">
                <a:ea typeface="ＭＳ Ｐゴシック" panose="020B0600070205080204" pitchFamily="34" charset="-128"/>
                <a:sym typeface="Greek Symbols" pitchFamily="18" charset="2"/>
              </a:rPr>
              <a:t>i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 and algorithms A1 through A7 that results in the least cost for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000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000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r).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Test other conditions on tuple after fetching it into memory buffer.</a:t>
            </a:r>
          </a:p>
          <a:p>
            <a:pPr>
              <a:tabLst>
                <a:tab pos="2338388" algn="l"/>
              </a:tabLst>
            </a:pPr>
            <a:r>
              <a:rPr lang="en-US" altLang="zh-CN" sz="2000" b="1" dirty="0">
                <a:ea typeface="ＭＳ Ｐゴシック" panose="020B0600070205080204" pitchFamily="34" charset="-128"/>
                <a:sym typeface="Greek Symbols" pitchFamily="18" charset="2"/>
              </a:rPr>
              <a:t>A8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conjunctive selection using composite index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).  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Use appropriate composite (multiple-key) index if available.</a:t>
            </a:r>
          </a:p>
          <a:p>
            <a:pPr>
              <a:tabLst>
                <a:tab pos="2338388" algn="l"/>
              </a:tabLst>
            </a:pPr>
            <a:r>
              <a:rPr lang="en-US" altLang="zh-CN" sz="2000" b="1" dirty="0">
                <a:ea typeface="ＭＳ Ｐゴシック" panose="020B0600070205080204" pitchFamily="34" charset="-128"/>
                <a:sym typeface="Greek Symbols" pitchFamily="18" charset="2"/>
              </a:rPr>
              <a:t>A9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conjunctive selection by intersection of identifiers</a:t>
            </a:r>
            <a:r>
              <a:rPr lang="en-US" altLang="zh-CN" sz="2000" i="1" dirty="0">
                <a:ea typeface="ＭＳ Ｐゴシック" panose="020B0600070205080204" pitchFamily="34" charset="-128"/>
                <a:sym typeface="Greek Symbols" pitchFamily="18" charset="2"/>
              </a:rPr>
              <a:t>).</a:t>
            </a: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Requires indices with record pointers. 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Use corresponding index for each condition, and take intersection of all the obtained sets of record pointers. 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pPr lvl="1">
              <a:tabLst>
                <a:tab pos="2338388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  <a:sym typeface="Greek Symbols" pitchFamily="18" charset="2"/>
              </a:rPr>
              <a:t>If some conditions do not have appropriate indices, apply test in memory.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>
            <a:extLst>
              <a:ext uri="{FF2B5EF4-FFF2-40B4-BE49-F238E27FC236}">
                <a16:creationId xmlns:a16="http://schemas.microsoft.com/office/drawing/2014/main" id="{4B42CC50-045C-4738-AD0C-EF25485C00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3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Select-</a:t>
            </a:r>
            <a:r>
              <a:rPr lang="zh-CN" altLang="en-US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多字段查询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:A9</a:t>
            </a:r>
            <a:endParaRPr lang="zh-CN" altLang="en-US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92227" name="Rectangle 3">
            <a:extLst>
              <a:ext uri="{FF2B5EF4-FFF2-40B4-BE49-F238E27FC236}">
                <a16:creationId xmlns:a16="http://schemas.microsoft.com/office/drawing/2014/main" id="{17139257-EC0E-430B-98B0-E3CE51BD41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229600" cy="2376487"/>
          </a:xfrm>
        </p:spPr>
        <p:txBody>
          <a:bodyPr/>
          <a:lstStyle/>
          <a:p>
            <a:pPr eaLnBrk="1" hangingPunct="1"/>
            <a:r>
              <a:rPr lang="zh-CN" altLang="en-US" sz="2000" b="0">
                <a:latin typeface="Tahoma" panose="020B0604030504040204" pitchFamily="34" charset="0"/>
                <a:ea typeface="黑体" panose="02010609060101010101" pitchFamily="49" charset="-122"/>
              </a:rPr>
              <a:t>考虑以下查询： 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  <a:t>Select … </a:t>
            </a:r>
            <a:b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  <a:t>from T </a:t>
            </a:r>
            <a:b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  <a:t>where </a:t>
            </a:r>
            <a:r>
              <a:rPr lang="en-US" altLang="zh-CN" sz="2000" b="0" u="sng">
                <a:latin typeface="Tahoma" panose="020B0604030504040204" pitchFamily="34" charset="0"/>
                <a:ea typeface="黑体" panose="02010609060101010101" pitchFamily="49" charset="-122"/>
              </a:rPr>
              <a:t>T.a &gt;= 21 and T.a &lt;= 30 and T.b &gt;= 21 and T.b &lt;= 30</a:t>
            </a:r>
            <a:r>
              <a:rPr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  <a:t>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000" b="0" u="sng">
                <a:solidFill>
                  <a:srgbClr val="FF3300"/>
                </a:solidFill>
              </a:rPr>
              <a:t>Case 1</a:t>
            </a:r>
            <a:r>
              <a:rPr lang="en-US" altLang="zh-CN" sz="2000" b="0"/>
              <a:t>: </a:t>
            </a:r>
            <a:r>
              <a:rPr lang="zh-CN" altLang="en-US" sz="2000" b="0"/>
              <a:t>字段 ‘</a:t>
            </a:r>
            <a:r>
              <a:rPr lang="en-US" altLang="zh-CN" sz="2000" b="0"/>
              <a:t>a’</a:t>
            </a:r>
            <a:r>
              <a:rPr lang="zh-CN" altLang="en-US" sz="2000" b="0"/>
              <a:t>和 ‘</a:t>
            </a:r>
            <a:r>
              <a:rPr lang="en-US" altLang="zh-CN" sz="2000" b="0"/>
              <a:t>b’</a:t>
            </a:r>
            <a:r>
              <a:rPr lang="zh-CN" altLang="en-US" sz="2000" b="0"/>
              <a:t>上都没有建立索引，则：</a:t>
            </a:r>
            <a:endParaRPr lang="zh-CN" altLang="en-US" sz="2000" b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692228" name="Rectangle 4">
            <a:extLst>
              <a:ext uri="{FF2B5EF4-FFF2-40B4-BE49-F238E27FC236}">
                <a16:creationId xmlns:a16="http://schemas.microsoft.com/office/drawing/2014/main" id="{405A6756-09AD-4BCD-8914-3A3C284A3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63" y="2960688"/>
            <a:ext cx="221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0">
                <a:latin typeface="Times New Roman" panose="02020603050405020304" pitchFamily="18" charset="0"/>
              </a:rPr>
              <a:t>只能使用</a:t>
            </a:r>
            <a:r>
              <a:rPr kumimoji="0" lang="zh-CN" altLang="en-US" sz="2000" b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顺序扫描</a:t>
            </a:r>
          </a:p>
        </p:txBody>
      </p:sp>
      <p:sp>
        <p:nvSpPr>
          <p:cNvPr id="692229" name="Rectangle 5">
            <a:extLst>
              <a:ext uri="{FF2B5EF4-FFF2-40B4-BE49-F238E27FC236}">
                <a16:creationId xmlns:a16="http://schemas.microsoft.com/office/drawing/2014/main" id="{31769FBE-997E-4370-92BC-5648973DF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573463"/>
            <a:ext cx="82296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000" b="0" u="sng">
                <a:solidFill>
                  <a:srgbClr val="FF3300"/>
                </a:solidFill>
              </a:rPr>
              <a:t>Case 2</a:t>
            </a:r>
            <a:r>
              <a:rPr kumimoji="0" lang="en-US" altLang="zh-CN" sz="2000" b="0"/>
              <a:t>:</a:t>
            </a:r>
            <a:r>
              <a:rPr kumimoji="0" lang="zh-CN" altLang="en-US" sz="2000" b="0"/>
              <a:t>字段 ‘</a:t>
            </a:r>
            <a:r>
              <a:rPr kumimoji="0" lang="en-US" altLang="zh-CN" sz="2000" b="0"/>
              <a:t>a’</a:t>
            </a:r>
            <a:r>
              <a:rPr kumimoji="0" lang="zh-CN" altLang="en-US" sz="2000" b="0"/>
              <a:t>上有索引，而 ‘</a:t>
            </a:r>
            <a:r>
              <a:rPr kumimoji="0" lang="en-US" altLang="zh-CN" sz="2000" b="0"/>
              <a:t>b’</a:t>
            </a:r>
            <a:r>
              <a:rPr kumimoji="0" lang="zh-CN" altLang="en-US" sz="2000" b="0"/>
              <a:t>上没有索引，则：</a:t>
            </a:r>
          </a:p>
          <a:p>
            <a:pPr lvl="1" eaLnBrk="1" hangingPunct="1"/>
            <a:r>
              <a:rPr kumimoji="0" lang="zh-CN" altLang="en-US" sz="2000" b="0"/>
              <a:t>找出那些满足 </a:t>
            </a:r>
            <a:r>
              <a:rPr kumimoji="0" lang="en-US" altLang="zh-CN" sz="2000" b="0" u="sng"/>
              <a:t>21 &lt;= T.a and T.a &lt;= 30</a:t>
            </a:r>
            <a:r>
              <a:rPr kumimoji="0" lang="zh-CN" altLang="en-US" sz="2000" b="0"/>
              <a:t>的记录</a:t>
            </a:r>
          </a:p>
          <a:p>
            <a:pPr lvl="1" eaLnBrk="1" hangingPunct="1"/>
            <a:r>
              <a:rPr kumimoji="0" lang="zh-CN" altLang="en-US" sz="2000" b="0"/>
              <a:t>去除那些不满足 </a:t>
            </a:r>
            <a:r>
              <a:rPr kumimoji="0" lang="en-US" altLang="zh-CN" sz="2000" b="0" u="sng"/>
              <a:t>21 &lt;= T.b and T.b &lt;= 30</a:t>
            </a:r>
            <a:r>
              <a:rPr kumimoji="0" lang="zh-CN" altLang="en-US" sz="2000" b="0"/>
              <a:t>的记录</a:t>
            </a:r>
          </a:p>
          <a:p>
            <a:pPr lvl="1" eaLnBrk="1" hangingPunct="1"/>
            <a:r>
              <a:rPr kumimoji="0" lang="en-US" altLang="zh-CN" sz="2000" b="0"/>
              <a:t>Cost ?</a:t>
            </a:r>
          </a:p>
        </p:txBody>
      </p:sp>
      <p:sp>
        <p:nvSpPr>
          <p:cNvPr id="692230" name="Rectangle 6">
            <a:extLst>
              <a:ext uri="{FF2B5EF4-FFF2-40B4-BE49-F238E27FC236}">
                <a16:creationId xmlns:a16="http://schemas.microsoft.com/office/drawing/2014/main" id="{CF072BFF-8559-49B9-82AD-320BAEBDC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299075"/>
            <a:ext cx="82296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000" b="0" u="sng">
                <a:solidFill>
                  <a:srgbClr val="FF3300"/>
                </a:solidFill>
              </a:rPr>
              <a:t>Case 3</a:t>
            </a:r>
            <a:r>
              <a:rPr kumimoji="0" lang="en-US" altLang="zh-CN" sz="2000" b="0"/>
              <a:t>:</a:t>
            </a:r>
            <a:r>
              <a:rPr kumimoji="0" lang="zh-CN" altLang="en-US" sz="2000" b="0"/>
              <a:t>字段 ‘</a:t>
            </a:r>
            <a:r>
              <a:rPr kumimoji="0" lang="en-US" altLang="zh-CN" sz="2000" b="0"/>
              <a:t>b’</a:t>
            </a:r>
            <a:r>
              <a:rPr kumimoji="0" lang="zh-CN" altLang="en-US" sz="2000" b="0"/>
              <a:t>上有索引，而 ‘</a:t>
            </a:r>
            <a:r>
              <a:rPr kumimoji="0" lang="en-US" altLang="zh-CN" sz="2000" b="0"/>
              <a:t>a’</a:t>
            </a:r>
            <a:r>
              <a:rPr kumimoji="0" lang="zh-CN" altLang="en-US" sz="2000" b="0"/>
              <a:t>上没有索引’</a:t>
            </a:r>
          </a:p>
          <a:p>
            <a:pPr lvl="1" eaLnBrk="1" hangingPunct="1"/>
            <a:r>
              <a:rPr kumimoji="0" lang="zh-CN" altLang="en-US" sz="2000" b="0">
                <a:solidFill>
                  <a:srgbClr val="0000FF"/>
                </a:solidFill>
              </a:rPr>
              <a:t>情况类似</a:t>
            </a:r>
            <a:r>
              <a:rPr kumimoji="0" lang="en-US" altLang="zh-CN" sz="2000" b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692231" name="Rectangle 7">
            <a:extLst>
              <a:ext uri="{FF2B5EF4-FFF2-40B4-BE49-F238E27FC236}">
                <a16:creationId xmlns:a16="http://schemas.microsoft.com/office/drawing/2014/main" id="{B17BC979-1670-48F2-8651-8712FC370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825" y="4673600"/>
            <a:ext cx="6407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0" lang="en-US" altLang="zh-CN" sz="20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2000" b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上的单字段查询代价一样，因为记录已经被读入内存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7" grpId="0" build="p"/>
      <p:bldP spid="692228" grpId="0"/>
      <p:bldP spid="692229" grpId="0" build="p"/>
      <p:bldP spid="692230" grpId="0" build="p"/>
      <p:bldP spid="6922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E6D10154-7487-49F9-B75E-63BFEAD05E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Basic Steps in Query Processing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84AD2CF9-1B16-446B-B5C6-2914F3E088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6564312" cy="1497012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zh-CN" sz="2000">
                <a:ea typeface="ＭＳ Ｐゴシック" panose="020B0600070205080204" pitchFamily="34" charset="-128"/>
              </a:rPr>
              <a:t>1.	Parsing and translation</a:t>
            </a:r>
          </a:p>
          <a:p>
            <a:pPr>
              <a:buFont typeface="Monotype Sorts" charset="2"/>
              <a:buNone/>
            </a:pPr>
            <a:r>
              <a:rPr lang="en-US" altLang="zh-CN" sz="2000">
                <a:ea typeface="ＭＳ Ｐゴシック" panose="020B0600070205080204" pitchFamily="34" charset="-128"/>
              </a:rPr>
              <a:t>2.	Optimization</a:t>
            </a:r>
          </a:p>
          <a:p>
            <a:pPr>
              <a:buFont typeface="Monotype Sorts" charset="2"/>
              <a:buNone/>
            </a:pPr>
            <a:r>
              <a:rPr lang="en-US" altLang="zh-CN" sz="2000">
                <a:ea typeface="ＭＳ Ｐゴシック" panose="020B0600070205080204" pitchFamily="34" charset="-128"/>
              </a:rPr>
              <a:t>3.	Evaluation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ACBC6A56-1DCB-468A-ADA2-F458AB8B1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013185"/>
            <a:ext cx="7237287" cy="434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35826E-CAAA-42E3-9148-4BD79CA2FB1A}"/>
              </a:ext>
            </a:extLst>
          </p:cNvPr>
          <p:cNvSpPr/>
          <p:nvPr/>
        </p:nvSpPr>
        <p:spPr bwMode="auto">
          <a:xfrm>
            <a:off x="2667000" y="2013185"/>
            <a:ext cx="3128963" cy="106339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73D1D6-04F3-470A-ABDF-5C51A5B21390}"/>
              </a:ext>
            </a:extLst>
          </p:cNvPr>
          <p:cNvSpPr/>
          <p:nvPr/>
        </p:nvSpPr>
        <p:spPr bwMode="auto">
          <a:xfrm>
            <a:off x="5795963" y="2013185"/>
            <a:ext cx="3043237" cy="84907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15E4A3-280D-48E6-A5AC-B09293D14C09}"/>
              </a:ext>
            </a:extLst>
          </p:cNvPr>
          <p:cNvSpPr/>
          <p:nvPr/>
        </p:nvSpPr>
        <p:spPr bwMode="auto">
          <a:xfrm>
            <a:off x="5802314" y="2862263"/>
            <a:ext cx="2260600" cy="81438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6AE58-316C-40D3-BBA8-C6C39517204B}"/>
              </a:ext>
            </a:extLst>
          </p:cNvPr>
          <p:cNvSpPr/>
          <p:nvPr/>
        </p:nvSpPr>
        <p:spPr bwMode="auto">
          <a:xfrm>
            <a:off x="8077200" y="2862263"/>
            <a:ext cx="1033338" cy="34480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F5BD56-EA1B-42D7-929F-10053E8BC55C}"/>
              </a:ext>
            </a:extLst>
          </p:cNvPr>
          <p:cNvSpPr/>
          <p:nvPr/>
        </p:nvSpPr>
        <p:spPr bwMode="auto">
          <a:xfrm>
            <a:off x="6438902" y="3676650"/>
            <a:ext cx="1638298" cy="84907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CDE8BF-F933-4213-9ED1-CE4E81B1DE8F}"/>
              </a:ext>
            </a:extLst>
          </p:cNvPr>
          <p:cNvSpPr/>
          <p:nvPr/>
        </p:nvSpPr>
        <p:spPr bwMode="auto">
          <a:xfrm>
            <a:off x="3314700" y="3629026"/>
            <a:ext cx="3124202" cy="96702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21AD7D-9922-4A1B-9A0A-E4017567CEC6}"/>
              </a:ext>
            </a:extLst>
          </p:cNvPr>
          <p:cNvSpPr/>
          <p:nvPr/>
        </p:nvSpPr>
        <p:spPr bwMode="auto">
          <a:xfrm>
            <a:off x="3829049" y="4601044"/>
            <a:ext cx="1685925" cy="147590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AB604A-E2F1-40BA-BBD5-082CB2B9B7B7}"/>
              </a:ext>
            </a:extLst>
          </p:cNvPr>
          <p:cNvSpPr/>
          <p:nvPr/>
        </p:nvSpPr>
        <p:spPr bwMode="auto">
          <a:xfrm>
            <a:off x="1860549" y="3748088"/>
            <a:ext cx="1439865" cy="77764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  <p:transition advTm="15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>
            <a:extLst>
              <a:ext uri="{FF2B5EF4-FFF2-40B4-BE49-F238E27FC236}">
                <a16:creationId xmlns:a16="http://schemas.microsoft.com/office/drawing/2014/main" id="{F3EB4661-EA98-439C-A550-AF98971C7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Select-</a:t>
            </a:r>
            <a:r>
              <a:rPr lang="zh-CN" altLang="en-US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多字段查询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:A9</a:t>
            </a:r>
            <a:endParaRPr lang="zh-CN" altLang="en-US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7763" name="Rectangle 3">
            <a:extLst>
              <a:ext uri="{FF2B5EF4-FFF2-40B4-BE49-F238E27FC236}">
                <a16:creationId xmlns:a16="http://schemas.microsoft.com/office/drawing/2014/main" id="{E63C025C-894D-42CE-A7C8-0E1469CD3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229600" cy="511333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b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u="sng">
                <a:solidFill>
                  <a:srgbClr val="FF3300"/>
                </a:solidFill>
              </a:rPr>
              <a:t>Case 4</a:t>
            </a:r>
            <a:r>
              <a:rPr lang="en-US" altLang="zh-CN"/>
              <a:t>: </a:t>
            </a:r>
            <a:r>
              <a:rPr lang="zh-CN" altLang="en-US"/>
              <a:t>如果</a:t>
            </a:r>
            <a:r>
              <a:rPr lang="zh-CN" altLang="en-US" sz="2800" b="0">
                <a:latin typeface="Tahoma" panose="020B0604030504040204" pitchFamily="34" charset="0"/>
                <a:ea typeface="黑体" panose="02010609060101010101" pitchFamily="49" charset="-122"/>
              </a:rPr>
              <a:t>字段</a:t>
            </a:r>
            <a:r>
              <a:rPr lang="en-US" altLang="zh-CN" sz="2800" b="0">
                <a:latin typeface="Tahoma" panose="020B0604030504040204" pitchFamily="34" charset="0"/>
                <a:ea typeface="黑体" panose="02010609060101010101" pitchFamily="49" charset="-122"/>
              </a:rPr>
              <a:t>T.a</a:t>
            </a:r>
            <a:r>
              <a:rPr lang="zh-CN" altLang="en-US" sz="2800" b="0">
                <a:latin typeface="Tahoma" panose="020B0604030504040204" pitchFamily="34" charset="0"/>
                <a:ea typeface="黑体" panose="02010609060101010101" pitchFamily="49" charset="-122"/>
              </a:rPr>
              <a:t>和</a:t>
            </a:r>
            <a:r>
              <a:rPr lang="en-US" altLang="zh-CN" sz="2800" b="0">
                <a:latin typeface="Tahoma" panose="020B0604030504040204" pitchFamily="34" charset="0"/>
                <a:ea typeface="黑体" panose="02010609060101010101" pitchFamily="49" charset="-122"/>
              </a:rPr>
              <a:t>T.b</a:t>
            </a:r>
            <a:r>
              <a:rPr lang="zh-CN" altLang="en-US" sz="2800" b="0">
                <a:latin typeface="Tahoma" panose="020B0604030504040204" pitchFamily="34" charset="0"/>
                <a:ea typeface="黑体" panose="02010609060101010101" pitchFamily="49" charset="-122"/>
              </a:rPr>
              <a:t>上都建立了索引，那么执行计划又将不同</a:t>
            </a:r>
          </a:p>
        </p:txBody>
      </p:sp>
      <p:sp>
        <p:nvSpPr>
          <p:cNvPr id="31751" name="Rectangle 4">
            <a:extLst>
              <a:ext uri="{FF2B5EF4-FFF2-40B4-BE49-F238E27FC236}">
                <a16:creationId xmlns:a16="http://schemas.microsoft.com/office/drawing/2014/main" id="{55E09BDE-F4F0-412C-B32A-E7A815DC0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052513"/>
            <a:ext cx="82296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400" b="0">
                <a:latin typeface="Tahoma" panose="020B0604030504040204" pitchFamily="34" charset="0"/>
                <a:ea typeface="黑体" panose="02010609060101010101" pitchFamily="49" charset="-122"/>
              </a:rPr>
              <a:t>考虑以下查询： </a:t>
            </a:r>
          </a:p>
          <a:p>
            <a:pPr lvl="1" eaLnBrk="1" hangingPunct="1">
              <a:spcBef>
                <a:spcPct val="40000"/>
              </a:spcBef>
            </a:pPr>
            <a:r>
              <a:rPr kumimoji="0" lang="en-US" altLang="zh-CN" sz="2400" b="0">
                <a:latin typeface="Tahoma" panose="020B0604030504040204" pitchFamily="34" charset="0"/>
                <a:ea typeface="黑体" panose="02010609060101010101" pitchFamily="49" charset="-122"/>
              </a:rPr>
              <a:t>Select … </a:t>
            </a:r>
            <a:br>
              <a:rPr kumimoji="0" lang="en-US" altLang="zh-CN" sz="2400" b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kumimoji="0" lang="en-US" altLang="zh-CN" sz="2400" b="0">
                <a:latin typeface="Tahoma" panose="020B0604030504040204" pitchFamily="34" charset="0"/>
                <a:ea typeface="黑体" panose="02010609060101010101" pitchFamily="49" charset="-122"/>
              </a:rPr>
              <a:t>from T </a:t>
            </a:r>
            <a:br>
              <a:rPr kumimoji="0" lang="en-US" altLang="zh-CN" sz="2400" b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kumimoji="0" lang="en-US" altLang="zh-CN" sz="2400" b="0">
                <a:latin typeface="Tahoma" panose="020B0604030504040204" pitchFamily="34" charset="0"/>
                <a:ea typeface="黑体" panose="02010609060101010101" pitchFamily="49" charset="-122"/>
              </a:rPr>
              <a:t>where </a:t>
            </a:r>
            <a:r>
              <a:rPr kumimoji="0" lang="en-US" altLang="zh-CN" sz="2000" b="0" u="sng">
                <a:latin typeface="Tahoma" panose="020B0604030504040204" pitchFamily="34" charset="0"/>
                <a:ea typeface="黑体" panose="02010609060101010101" pitchFamily="49" charset="-122"/>
              </a:rPr>
              <a:t>T.a &gt;= 21 and T.a &lt;= 30 and T.b &gt;= 21 and T.b &lt;= 30</a:t>
            </a:r>
            <a:r>
              <a:rPr kumimoji="0" lang="en-US" altLang="zh-CN" sz="2000" b="0">
                <a:latin typeface="Tahoma" panose="020B0604030504040204" pitchFamily="34" charset="0"/>
                <a:ea typeface="黑体" panose="02010609060101010101" pitchFamily="49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6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>
            <a:extLst>
              <a:ext uri="{FF2B5EF4-FFF2-40B4-BE49-F238E27FC236}">
                <a16:creationId xmlns:a16="http://schemas.microsoft.com/office/drawing/2014/main" id="{E060812E-BADB-4ED0-8AB6-B6F4B5E765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Select-</a:t>
            </a:r>
            <a:r>
              <a:rPr lang="zh-CN" altLang="en-US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多字段查询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:A9</a:t>
            </a:r>
            <a:endParaRPr lang="zh-CN" altLang="en-US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774" name="Rectangle 3">
            <a:extLst>
              <a:ext uri="{FF2B5EF4-FFF2-40B4-BE49-F238E27FC236}">
                <a16:creationId xmlns:a16="http://schemas.microsoft.com/office/drawing/2014/main" id="{84BACB62-AFA5-446C-9A28-EEBAB4662A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sz="2100"/>
              <a:t>First, using the B-tree on ‘a’, we retrieve the set </a:t>
            </a:r>
            <a:r>
              <a:rPr lang="en-US" altLang="zh-CN" sz="2100" i="1">
                <a:solidFill>
                  <a:srgbClr val="FF3300"/>
                </a:solidFill>
              </a:rPr>
              <a:t>S</a:t>
            </a:r>
            <a:r>
              <a:rPr lang="en-US" altLang="zh-CN" sz="2100" baseline="-25000">
                <a:solidFill>
                  <a:srgbClr val="FF3300"/>
                </a:solidFill>
              </a:rPr>
              <a:t>1</a:t>
            </a:r>
            <a:r>
              <a:rPr lang="en-US" altLang="zh-CN" sz="2100"/>
              <a:t> of</a:t>
            </a:r>
            <a:r>
              <a:rPr lang="en-US" altLang="zh-CN" sz="2100">
                <a:solidFill>
                  <a:srgbClr val="FF3300"/>
                </a:solidFill>
              </a:rPr>
              <a:t> re-directional pointers</a:t>
            </a:r>
            <a:r>
              <a:rPr lang="en-US" altLang="zh-CN" sz="2100"/>
              <a:t> of the leaf entries in [21, 30]. </a:t>
            </a:r>
            <a:endParaRPr lang="en-US" altLang="zh-CN" sz="2300" b="0">
              <a:latin typeface="Tahoma" panose="020B0604030504040204" pitchFamily="34" charset="0"/>
            </a:endParaRPr>
          </a:p>
        </p:txBody>
      </p:sp>
      <p:graphicFrame>
        <p:nvGraphicFramePr>
          <p:cNvPr id="32775" name="Object 4">
            <a:extLst>
              <a:ext uri="{FF2B5EF4-FFF2-40B4-BE49-F238E27FC236}">
                <a16:creationId xmlns:a16="http://schemas.microsoft.com/office/drawing/2014/main" id="{52EB17AD-9066-49B0-9DD3-7500292F71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700213"/>
          <a:ext cx="9215438" cy="468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Microsoft Drawing 1.01" r:id="rId3" imgW="7329488" imgH="3095625" progId="MSDraw.1.01">
                  <p:embed/>
                </p:oleObj>
              </mc:Choice>
              <mc:Fallback>
                <p:oleObj name="Microsoft Drawing 1.01" r:id="rId3" imgW="7329488" imgH="3095625" progId="MSDraw.1.01">
                  <p:embed/>
                  <p:pic>
                    <p:nvPicPr>
                      <p:cNvPr id="32775" name="Object 4">
                        <a:extLst>
                          <a:ext uri="{FF2B5EF4-FFF2-40B4-BE49-F238E27FC236}">
                            <a16:creationId xmlns:a16="http://schemas.microsoft.com/office/drawing/2014/main" id="{52EB17AD-9066-49B0-9DD3-7500292F7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00213"/>
                        <a:ext cx="9215438" cy="468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>
            <a:extLst>
              <a:ext uri="{FF2B5EF4-FFF2-40B4-BE49-F238E27FC236}">
                <a16:creationId xmlns:a16="http://schemas.microsoft.com/office/drawing/2014/main" id="{AFEB0F81-8F7A-4496-976D-817D7F943921}"/>
              </a:ext>
            </a:extLst>
          </p:cNvPr>
          <p:cNvGrpSpPr>
            <a:grpSpLocks/>
          </p:cNvGrpSpPr>
          <p:nvPr/>
        </p:nvGrpSpPr>
        <p:grpSpPr bwMode="auto">
          <a:xfrm>
            <a:off x="1406525" y="3573463"/>
            <a:ext cx="2517775" cy="1079500"/>
            <a:chOff x="886" y="2341"/>
            <a:chExt cx="1586" cy="590"/>
          </a:xfrm>
        </p:grpSpPr>
        <p:sp>
          <p:nvSpPr>
            <p:cNvPr id="32777" name="Oval 5">
              <a:extLst>
                <a:ext uri="{FF2B5EF4-FFF2-40B4-BE49-F238E27FC236}">
                  <a16:creationId xmlns:a16="http://schemas.microsoft.com/office/drawing/2014/main" id="{07A0E977-F358-4CBF-B1D4-BE7010CAC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341"/>
              <a:ext cx="1316" cy="590"/>
            </a:xfrm>
            <a:prstGeom prst="ellipse">
              <a:avLst/>
            </a:prstGeom>
            <a:noFill/>
            <a:ln w="25400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778" name="Rectangle 6">
              <a:extLst>
                <a:ext uri="{FF2B5EF4-FFF2-40B4-BE49-F238E27FC236}">
                  <a16:creationId xmlns:a16="http://schemas.microsoft.com/office/drawing/2014/main" id="{3CF44D85-F528-480F-80FC-8FF1EAAE6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" y="2477"/>
              <a:ext cx="3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0" i="1">
                  <a:solidFill>
                    <a:srgbClr val="FF0000"/>
                  </a:solidFill>
                </a:rPr>
                <a:t>S</a:t>
              </a:r>
              <a:r>
                <a:rPr kumimoji="0" lang="en-US" altLang="zh-CN" sz="2400" b="0" i="1" baseline="-25000">
                  <a:solidFill>
                    <a:srgbClr val="FF0000"/>
                  </a:solidFill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>
            <a:extLst>
              <a:ext uri="{FF2B5EF4-FFF2-40B4-BE49-F238E27FC236}">
                <a16:creationId xmlns:a16="http://schemas.microsoft.com/office/drawing/2014/main" id="{C92C70DD-0DA7-4C59-AD1C-CC1BB4398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Select-</a:t>
            </a:r>
            <a:r>
              <a:rPr lang="zh-CN" altLang="en-US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多字段查询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:A9</a:t>
            </a:r>
            <a:endParaRPr lang="zh-CN" altLang="en-US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798" name="Rectangle 3">
            <a:extLst>
              <a:ext uri="{FF2B5EF4-FFF2-40B4-BE49-F238E27FC236}">
                <a16:creationId xmlns:a16="http://schemas.microsoft.com/office/drawing/2014/main" id="{69B59B7D-5394-4F55-9427-E1D35C476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sz="2100"/>
              <a:t>Then, from the B-tree on ‘b’, we retrieve the set </a:t>
            </a:r>
            <a:r>
              <a:rPr lang="en-US" altLang="zh-CN" sz="2100" i="1">
                <a:solidFill>
                  <a:srgbClr val="FF3300"/>
                </a:solidFill>
              </a:rPr>
              <a:t>S</a:t>
            </a:r>
            <a:r>
              <a:rPr lang="en-US" altLang="zh-CN" sz="2100" baseline="-25000">
                <a:solidFill>
                  <a:srgbClr val="FF3300"/>
                </a:solidFill>
              </a:rPr>
              <a:t>2</a:t>
            </a:r>
            <a:r>
              <a:rPr lang="en-US" altLang="zh-CN" sz="2100"/>
              <a:t> of </a:t>
            </a:r>
            <a:r>
              <a:rPr lang="en-US" altLang="zh-CN" sz="2100">
                <a:solidFill>
                  <a:srgbClr val="FF3300"/>
                </a:solidFill>
              </a:rPr>
              <a:t>re-directional pointers</a:t>
            </a:r>
            <a:r>
              <a:rPr lang="en-US" altLang="zh-CN" sz="2100"/>
              <a:t> of the leaf entries in [21, 30].</a:t>
            </a:r>
          </a:p>
        </p:txBody>
      </p:sp>
      <p:grpSp>
        <p:nvGrpSpPr>
          <p:cNvPr id="33799" name="Group 4">
            <a:extLst>
              <a:ext uri="{FF2B5EF4-FFF2-40B4-BE49-F238E27FC236}">
                <a16:creationId xmlns:a16="http://schemas.microsoft.com/office/drawing/2014/main" id="{5C71328C-D190-405B-B865-8B1BE1B92D8B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773238"/>
            <a:ext cx="8718550" cy="4652962"/>
            <a:chOff x="707" y="1959"/>
            <a:chExt cx="4943" cy="2089"/>
          </a:xfrm>
        </p:grpSpPr>
        <p:graphicFrame>
          <p:nvGraphicFramePr>
            <p:cNvPr id="33803" name="Object 5">
              <a:extLst>
                <a:ext uri="{FF2B5EF4-FFF2-40B4-BE49-F238E27FC236}">
                  <a16:creationId xmlns:a16="http://schemas.microsoft.com/office/drawing/2014/main" id="{641B81D1-6F7E-4E78-9B43-FDECC4D9CD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7" y="1959"/>
            <a:ext cx="4943" cy="2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" name="Microsoft Drawing 1.01" r:id="rId3" imgW="7329488" imgH="3095625" progId="MSDraw.1.01">
                    <p:embed/>
                  </p:oleObj>
                </mc:Choice>
                <mc:Fallback>
                  <p:oleObj name="Microsoft Drawing 1.01" r:id="rId3" imgW="7329488" imgH="3095625" progId="MSDraw.1.01">
                    <p:embed/>
                    <p:pic>
                      <p:nvPicPr>
                        <p:cNvPr id="33803" name="Object 5">
                          <a:extLst>
                            <a:ext uri="{FF2B5EF4-FFF2-40B4-BE49-F238E27FC236}">
                              <a16:creationId xmlns:a16="http://schemas.microsoft.com/office/drawing/2014/main" id="{641B81D1-6F7E-4E78-9B43-FDECC4D9CD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7" y="1959"/>
                          <a:ext cx="4943" cy="20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4" name="Line 6">
              <a:extLst>
                <a:ext uri="{FF2B5EF4-FFF2-40B4-BE49-F238E27FC236}">
                  <a16:creationId xmlns:a16="http://schemas.microsoft.com/office/drawing/2014/main" id="{A9832B88-8627-4664-8723-971005B73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8" y="273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05" name="Line 7">
              <a:extLst>
                <a:ext uri="{FF2B5EF4-FFF2-40B4-BE49-F238E27FC236}">
                  <a16:creationId xmlns:a16="http://schemas.microsoft.com/office/drawing/2014/main" id="{3C301DC1-1867-4101-BF5E-CFC3F0044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7" y="273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09EBCC21-92D4-496F-B7C9-30778349C6E2}"/>
              </a:ext>
            </a:extLst>
          </p:cNvPr>
          <p:cNvGrpSpPr>
            <a:grpSpLocks/>
          </p:cNvGrpSpPr>
          <p:nvPr/>
        </p:nvGrpSpPr>
        <p:grpSpPr bwMode="auto">
          <a:xfrm>
            <a:off x="6659563" y="3573463"/>
            <a:ext cx="2481262" cy="719137"/>
            <a:chOff x="4195" y="2387"/>
            <a:chExt cx="1563" cy="453"/>
          </a:xfrm>
        </p:grpSpPr>
        <p:sp>
          <p:nvSpPr>
            <p:cNvPr id="33801" name="Oval 8">
              <a:extLst>
                <a:ext uri="{FF2B5EF4-FFF2-40B4-BE49-F238E27FC236}">
                  <a16:creationId xmlns:a16="http://schemas.microsoft.com/office/drawing/2014/main" id="{0386384E-3B60-400A-8EC2-C49563BEE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2387"/>
              <a:ext cx="1225" cy="453"/>
            </a:xfrm>
            <a:prstGeom prst="ellipse">
              <a:avLst/>
            </a:prstGeom>
            <a:noFill/>
            <a:ln w="25400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802" name="Rectangle 9">
              <a:extLst>
                <a:ext uri="{FF2B5EF4-FFF2-40B4-BE49-F238E27FC236}">
                  <a16:creationId xmlns:a16="http://schemas.microsoft.com/office/drawing/2014/main" id="{8A81DE7B-9578-4FC0-A915-E2673B682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" y="2431"/>
              <a:ext cx="3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0" i="1">
                  <a:solidFill>
                    <a:srgbClr val="FF0000"/>
                  </a:solidFill>
                </a:rPr>
                <a:t>S</a:t>
              </a:r>
              <a:r>
                <a:rPr kumimoji="0" lang="en-US" altLang="zh-CN" sz="2400" b="0" i="1" baseline="-25000">
                  <a:solidFill>
                    <a:srgbClr val="FF0000"/>
                  </a:solidFill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>
            <a:extLst>
              <a:ext uri="{FF2B5EF4-FFF2-40B4-BE49-F238E27FC236}">
                <a16:creationId xmlns:a16="http://schemas.microsoft.com/office/drawing/2014/main" id="{FA1D9EC4-5A22-494C-AFE5-B71459BE16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Select-</a:t>
            </a:r>
            <a:r>
              <a:rPr lang="zh-CN" altLang="en-US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多字段查询</a:t>
            </a:r>
            <a:r>
              <a:rPr lang="en-US" altLang="zh-CN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:A9</a:t>
            </a:r>
            <a:endParaRPr lang="zh-CN" altLang="en-US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822" name="Rectangle 3">
            <a:extLst>
              <a:ext uri="{FF2B5EF4-FFF2-40B4-BE49-F238E27FC236}">
                <a16:creationId xmlns:a16="http://schemas.microsoft.com/office/drawing/2014/main" id="{F9B2692D-5213-4CD8-8F5C-8C98A40AA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985838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sz="2600"/>
              <a:t>Compute </a:t>
            </a:r>
            <a:r>
              <a:rPr lang="en-US" altLang="zh-CN" sz="2600" i="1"/>
              <a:t>S</a:t>
            </a:r>
            <a:r>
              <a:rPr lang="en-US" altLang="zh-CN" sz="2600" baseline="-25000"/>
              <a:t>1</a:t>
            </a:r>
            <a:r>
              <a:rPr lang="en-US" altLang="zh-CN" sz="2600"/>
              <a:t> </a:t>
            </a:r>
            <a:r>
              <a:rPr lang="en-US" altLang="zh-CN" sz="2600">
                <a:sym typeface="Symbol" panose="05050102010706020507" pitchFamily="18" charset="2"/>
              </a:rPr>
              <a:t></a:t>
            </a:r>
            <a:r>
              <a:rPr lang="en-US" altLang="zh-CN" sz="2600"/>
              <a:t> </a:t>
            </a:r>
            <a:r>
              <a:rPr lang="en-US" altLang="zh-CN" sz="2600" i="1"/>
              <a:t>S</a:t>
            </a:r>
            <a:r>
              <a:rPr lang="en-US" altLang="zh-CN" sz="2600" baseline="-25000"/>
              <a:t>2</a:t>
            </a:r>
            <a:r>
              <a:rPr lang="en-US" altLang="zh-CN" sz="2600"/>
              <a:t>, which leads to a single disk address 7.	</a:t>
            </a:r>
          </a:p>
          <a:p>
            <a:pPr lvl="1" eaLnBrk="1" hangingPunct="1"/>
            <a:r>
              <a:rPr lang="en-US" altLang="zh-CN" sz="2200"/>
              <a:t>That is, only 1 tuple satisfies the query.</a:t>
            </a:r>
          </a:p>
          <a:p>
            <a:pPr eaLnBrk="1" hangingPunct="1"/>
            <a:r>
              <a:rPr lang="en-US" altLang="zh-CN" sz="2600"/>
              <a:t>Visit page 7 to retrieve the tuple.</a:t>
            </a:r>
            <a:endParaRPr lang="en-US" altLang="zh-CN" sz="2400" b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grpSp>
        <p:nvGrpSpPr>
          <p:cNvPr id="34823" name="Group 4">
            <a:extLst>
              <a:ext uri="{FF2B5EF4-FFF2-40B4-BE49-F238E27FC236}">
                <a16:creationId xmlns:a16="http://schemas.microsoft.com/office/drawing/2014/main" id="{AC6C8199-9ECA-4B64-85A9-17AB067CFA81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852738"/>
            <a:ext cx="7847013" cy="3316287"/>
            <a:chOff x="707" y="1959"/>
            <a:chExt cx="4943" cy="2089"/>
          </a:xfrm>
        </p:grpSpPr>
        <p:graphicFrame>
          <p:nvGraphicFramePr>
            <p:cNvPr id="34828" name="Object 5">
              <a:extLst>
                <a:ext uri="{FF2B5EF4-FFF2-40B4-BE49-F238E27FC236}">
                  <a16:creationId xmlns:a16="http://schemas.microsoft.com/office/drawing/2014/main" id="{971EEBD2-D9B8-49F2-A1CE-5B51F50293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7" y="1959"/>
            <a:ext cx="4943" cy="2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" name="Microsoft Drawing 1.01" r:id="rId3" imgW="7329488" imgH="3095625" progId="MSDraw.1.01">
                    <p:embed/>
                  </p:oleObj>
                </mc:Choice>
                <mc:Fallback>
                  <p:oleObj name="Microsoft Drawing 1.01" r:id="rId3" imgW="7329488" imgH="3095625" progId="MSDraw.1.01">
                    <p:embed/>
                    <p:pic>
                      <p:nvPicPr>
                        <p:cNvPr id="34828" name="Object 5">
                          <a:extLst>
                            <a:ext uri="{FF2B5EF4-FFF2-40B4-BE49-F238E27FC236}">
                              <a16:creationId xmlns:a16="http://schemas.microsoft.com/office/drawing/2014/main" id="{971EEBD2-D9B8-49F2-A1CE-5B51F50293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7" y="1959"/>
                          <a:ext cx="4943" cy="20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9" name="Line 6">
              <a:extLst>
                <a:ext uri="{FF2B5EF4-FFF2-40B4-BE49-F238E27FC236}">
                  <a16:creationId xmlns:a16="http://schemas.microsoft.com/office/drawing/2014/main" id="{333F6078-7B27-48B3-9A34-2C0ED49F0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2734"/>
              <a:ext cx="0" cy="1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0" name="Line 7">
              <a:extLst>
                <a:ext uri="{FF2B5EF4-FFF2-40B4-BE49-F238E27FC236}">
                  <a16:creationId xmlns:a16="http://schemas.microsoft.com/office/drawing/2014/main" id="{3FA93E69-39D7-4207-9292-684DAAEF6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6" y="2734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5C29A083-A2A3-40E6-8719-839B927A8EA2}"/>
              </a:ext>
            </a:extLst>
          </p:cNvPr>
          <p:cNvGrpSpPr>
            <a:grpSpLocks/>
          </p:cNvGrpSpPr>
          <p:nvPr/>
        </p:nvGrpSpPr>
        <p:grpSpPr bwMode="auto">
          <a:xfrm>
            <a:off x="2344738" y="4132263"/>
            <a:ext cx="6037262" cy="809625"/>
            <a:chOff x="1477" y="2603"/>
            <a:chExt cx="3803" cy="510"/>
          </a:xfrm>
        </p:grpSpPr>
        <p:sp>
          <p:nvSpPr>
            <p:cNvPr id="34825" name="Oval 8">
              <a:extLst>
                <a:ext uri="{FF2B5EF4-FFF2-40B4-BE49-F238E27FC236}">
                  <a16:creationId xmlns:a16="http://schemas.microsoft.com/office/drawing/2014/main" id="{9C59DD7E-7D5A-4174-8A94-91A54A63B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648"/>
              <a:ext cx="1126" cy="465"/>
            </a:xfrm>
            <a:prstGeom prst="ellipse">
              <a:avLst/>
            </a:prstGeom>
            <a:noFill/>
            <a:ln w="25400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6" name="Oval 14">
              <a:extLst>
                <a:ext uri="{FF2B5EF4-FFF2-40B4-BE49-F238E27FC236}">
                  <a16:creationId xmlns:a16="http://schemas.microsoft.com/office/drawing/2014/main" id="{A9EE6BCA-5625-4F75-BB11-498BE75A4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4" y="2603"/>
              <a:ext cx="1126" cy="465"/>
            </a:xfrm>
            <a:prstGeom prst="ellipse">
              <a:avLst/>
            </a:prstGeom>
            <a:noFill/>
            <a:ln w="25400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7" name="Rectangle 15">
              <a:extLst>
                <a:ext uri="{FF2B5EF4-FFF2-40B4-BE49-F238E27FC236}">
                  <a16:creationId xmlns:a16="http://schemas.microsoft.com/office/drawing/2014/main" id="{116CBE7C-4363-4AF1-8E21-8EE81FEF8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659"/>
              <a:ext cx="6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400" b="0" i="1">
                  <a:solidFill>
                    <a:srgbClr val="FF0000"/>
                  </a:solidFill>
                </a:rPr>
                <a:t>S</a:t>
              </a:r>
              <a:r>
                <a:rPr kumimoji="0" lang="en-US" altLang="zh-CN" sz="2400" b="0" i="1" baseline="-25000">
                  <a:solidFill>
                    <a:srgbClr val="FF0000"/>
                  </a:solidFill>
                </a:rPr>
                <a:t>1</a:t>
              </a:r>
              <a:r>
                <a:rPr lang="en-US" altLang="zh-CN" sz="2400" b="0">
                  <a:solidFill>
                    <a:srgbClr val="FF0000"/>
                  </a:solidFill>
                  <a:sym typeface="Symbol" panose="05050102010706020507" pitchFamily="18" charset="2"/>
                </a:rPr>
                <a:t></a:t>
              </a:r>
              <a:r>
                <a:rPr lang="en-US" altLang="zh-CN" sz="2400" b="0" i="1">
                  <a:solidFill>
                    <a:srgbClr val="FF0000"/>
                  </a:solidFill>
                  <a:sym typeface="Symbol" panose="05050102010706020507" pitchFamily="18" charset="2"/>
                </a:rPr>
                <a:t>S</a:t>
              </a:r>
              <a:r>
                <a:rPr kumimoji="0" lang="en-US" altLang="zh-CN" sz="2400" b="0" i="1" baseline="-25000">
                  <a:solidFill>
                    <a:srgbClr val="FF0000"/>
                  </a:solidFill>
                  <a:sym typeface="Symbol" panose="05050102010706020507" pitchFamily="18" charset="2"/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CD9C9E4D-6C5D-4262-8A9D-2B8758B63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Algorithms for Complex Selections</a:t>
            </a:r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40C74523-9BA9-4417-A2EC-321E78417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>
                <a:ea typeface="ＭＳ Ｐゴシック" panose="020B0600070205080204" pitchFamily="34" charset="-128"/>
                <a:sym typeface="Symbol" panose="05050102010706020507" pitchFamily="18" charset="2"/>
              </a:rPr>
              <a:t>Disjunction:</a:t>
            </a:r>
            <a:r>
              <a:rPr lang="en-US" altLang="zh-CN" sz="240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4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baseline="-25000">
                <a:ea typeface="ＭＳ Ｐゴシック" panose="020B0600070205080204" pitchFamily="34" charset="-128"/>
                <a:sym typeface="Greek Symbols" pitchFamily="18" charset="2"/>
              </a:rPr>
              <a:t>1</a:t>
            </a:r>
            <a:r>
              <a:rPr lang="en-US" altLang="zh-CN" sz="2400">
                <a:ea typeface="ＭＳ Ｐゴシック" panose="020B0600070205080204" pitchFamily="34" charset="-128"/>
                <a:sym typeface="Symbol" panose="05050102010706020507" pitchFamily="18" charset="2"/>
              </a:rPr>
              <a:t> </a:t>
            </a:r>
            <a:r>
              <a:rPr lang="en-US" altLang="zh-CN" sz="24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baseline="-25000">
                <a:ea typeface="ＭＳ Ｐゴシック" panose="020B0600070205080204" pitchFamily="34" charset="-128"/>
                <a:sym typeface="Greek Symbols" pitchFamily="18" charset="2"/>
              </a:rPr>
              <a:t>2 </a:t>
            </a:r>
            <a:r>
              <a:rPr lang="en-US" altLang="zh-CN" sz="2400">
                <a:ea typeface="ＭＳ Ｐゴシック" panose="020B0600070205080204" pitchFamily="34" charset="-128"/>
                <a:sym typeface="Symbol" panose="05050102010706020507" pitchFamily="18" charset="2"/>
              </a:rPr>
              <a:t>. . . </a:t>
            </a:r>
            <a:r>
              <a:rPr lang="en-US" altLang="zh-CN" sz="24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sz="2400" i="1" baseline="-25000">
                <a:ea typeface="ＭＳ Ｐゴシック" panose="020B0600070205080204" pitchFamily="34" charset="-128"/>
                <a:sym typeface="Greek Symbols" pitchFamily="18" charset="2"/>
              </a:rPr>
              <a:t>n </a:t>
            </a:r>
            <a:r>
              <a:rPr lang="en-US" altLang="zh-CN" sz="240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i="1">
                <a:ea typeface="ＭＳ Ｐゴシック" panose="020B0600070205080204" pitchFamily="34" charset="-128"/>
                <a:sym typeface="Symbol" panose="05050102010706020507" pitchFamily="18" charset="2"/>
              </a:rPr>
              <a:t>r).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endParaRPr lang="en-US" altLang="zh-CN" sz="200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zh-CN" sz="2000" b="1">
                <a:ea typeface="ＭＳ Ｐゴシック" panose="020B0600070205080204" pitchFamily="34" charset="-128"/>
                <a:sym typeface="Greek Symbols" pitchFamily="18" charset="2"/>
              </a:rPr>
              <a:t>A10</a:t>
            </a:r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 (</a:t>
            </a:r>
            <a:r>
              <a:rPr lang="en-US" altLang="zh-CN" sz="2000" b="1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disjunctive selection by union of identifiers</a:t>
            </a:r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). 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Applicable if </a:t>
            </a:r>
            <a:r>
              <a:rPr lang="en-US" altLang="zh-CN" sz="2000" i="1">
                <a:ea typeface="ＭＳ Ｐゴシック" panose="020B0600070205080204" pitchFamily="34" charset="-128"/>
                <a:sym typeface="Greek Symbols" pitchFamily="18" charset="2"/>
              </a:rPr>
              <a:t>all </a:t>
            </a:r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 conditions have available indices.  </a:t>
            </a:r>
          </a:p>
          <a:p>
            <a:pPr lvl="2"/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Otherwise use linear scan.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Use corresponding index for each condition, and take union of all the obtained sets of record pointers. 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r>
              <a:rPr lang="en-US" altLang="zh-CN" sz="2000" b="1">
                <a:ea typeface="ＭＳ Ｐゴシック" panose="020B0600070205080204" pitchFamily="34" charset="-128"/>
                <a:sym typeface="Symbol" panose="05050102010706020507" pitchFamily="18" charset="2"/>
              </a:rPr>
              <a:t>Negation: 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000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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r)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Use linear scan on file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If very few records satisfy , and an index is applicable to </a:t>
            </a:r>
          </a:p>
          <a:p>
            <a:pPr lvl="2"/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Find satisfying records using index and fetch from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641E2EF-C217-49CA-8AB7-0D4E1FA5FF87}"/>
              </a:ext>
            </a:extLst>
          </p:cNvPr>
          <p:cNvSpPr/>
          <p:nvPr/>
        </p:nvSpPr>
        <p:spPr>
          <a:xfrm>
            <a:off x="3834367" y="1165225"/>
            <a:ext cx="1619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/>
                <a:ea typeface="ＭＳ Ｐゴシック" panose="020B0600070205080204" pitchFamily="34" charset="-128"/>
                <a:cs typeface="+mj-cs"/>
              </a:rPr>
              <a:t>Sorting</a:t>
            </a:r>
            <a:endParaRPr lang="zh-CN" alt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09CFD3-7D24-43FB-BB9D-16C953BC9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512" y="5772237"/>
            <a:ext cx="412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0">
                <a:solidFill>
                  <a:srgbClr val="FF3300"/>
                </a:solidFill>
                <a:latin typeface="Helvetica" panose="020B0604020202020204" pitchFamily="34" charset="0"/>
              </a:rPr>
              <a:t>SORTING IS NEEDED IN LIFE.</a:t>
            </a:r>
          </a:p>
        </p:txBody>
      </p:sp>
      <p:graphicFrame>
        <p:nvGraphicFramePr>
          <p:cNvPr id="7" name="对象 2">
            <a:extLst>
              <a:ext uri="{FF2B5EF4-FFF2-40B4-BE49-F238E27FC236}">
                <a16:creationId xmlns:a16="http://schemas.microsoft.com/office/drawing/2014/main" id="{CC27A5A0-56B5-46AC-9991-FE65A55518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592299"/>
              </p:ext>
            </p:extLst>
          </p:nvPr>
        </p:nvGraphicFramePr>
        <p:xfrm>
          <a:off x="2133687" y="2173374"/>
          <a:ext cx="4797425" cy="359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Image" r:id="rId3" imgW="10400000" imgH="7365079" progId="">
                  <p:embed/>
                </p:oleObj>
              </mc:Choice>
              <mc:Fallback>
                <p:oleObj name="Image" r:id="rId3" imgW="10400000" imgH="7365079" progId="">
                  <p:embed/>
                  <p:pic>
                    <p:nvPicPr>
                      <p:cNvPr id="36873" name="对象 2">
                        <a:extLst>
                          <a:ext uri="{FF2B5EF4-FFF2-40B4-BE49-F238E27FC236}">
                            <a16:creationId xmlns:a16="http://schemas.microsoft.com/office/drawing/2014/main" id="{02124765-B4E7-4366-979B-5118280E06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24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87" y="2173374"/>
                        <a:ext cx="4797425" cy="359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3">
            <a:extLst>
              <a:ext uri="{FF2B5EF4-FFF2-40B4-BE49-F238E27FC236}">
                <a16:creationId xmlns:a16="http://schemas.microsoft.com/office/drawing/2014/main" id="{DA3DA53D-75A4-4DEF-96F7-72288D1946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726074" y="2259099"/>
            <a:ext cx="2089150" cy="1497013"/>
          </a:xfrm>
          <a:prstGeom prst="cloudCallout">
            <a:avLst>
              <a:gd name="adj1" fmla="val 64023"/>
              <a:gd name="adj2" fmla="val 28106"/>
            </a:avLst>
          </a:prstGeom>
          <a:noFill/>
          <a:ln w="127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Where is it </a:t>
            </a:r>
            <a:r>
              <a:rPr lang="zh-CN" altLang="en-US" sz="2800" i="1" dirty="0">
                <a:solidFill>
                  <a:srgbClr val="FFFF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4507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>
            <a:extLst>
              <a:ext uri="{FF2B5EF4-FFF2-40B4-BE49-F238E27FC236}">
                <a16:creationId xmlns:a16="http://schemas.microsoft.com/office/drawing/2014/main" id="{67BE4BAA-97A0-4E3B-903B-23F0C441CD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Sorting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53C81BCE-D738-40AD-AD0A-5D25BE90A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ea typeface="ＭＳ Ｐゴシック" panose="020B0600070205080204" pitchFamily="34" charset="-128"/>
              </a:rPr>
              <a:t>Sorting of data plays an important role in database systems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SQL queries can specify: order by, distinct, group by……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query processing (such as join) can be implemented efficiently if the input relations are first sorted.</a:t>
            </a:r>
          </a:p>
          <a:p>
            <a:r>
              <a:rPr lang="en-US" altLang="zh-CN" dirty="0">
                <a:ea typeface="ＭＳ Ｐゴシック" panose="020B0600070205080204" pitchFamily="34" charset="-128"/>
              </a:rPr>
              <a:t>We may build an index on the relation, and then use the index to read the relation in sorted order.  May lead to one disk block access for each tuple.</a:t>
            </a:r>
          </a:p>
          <a:p>
            <a:r>
              <a:rPr lang="en-US" altLang="zh-CN" dirty="0">
                <a:ea typeface="ＭＳ Ｐゴシック" panose="020B0600070205080204" pitchFamily="34" charset="-128"/>
              </a:rPr>
              <a:t>For relations that fit in memory, techniques like </a:t>
            </a:r>
            <a:r>
              <a:rPr lang="en-US" altLang="zh-CN" u="sng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quicksort</a:t>
            </a:r>
            <a:r>
              <a:rPr lang="en-US" altLang="zh-CN" dirty="0">
                <a:ea typeface="ＭＳ Ｐゴシック" panose="020B0600070205080204" pitchFamily="34" charset="-128"/>
              </a:rPr>
              <a:t> can be used.  For relations that don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t fit in memory,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ea typeface="ＭＳ Ｐゴシック" panose="020B0600070205080204" pitchFamily="34" charset="-128"/>
              </a:rPr>
              <a:t>external sort-merge </a:t>
            </a:r>
            <a:r>
              <a:rPr lang="en-US" altLang="ja-JP" dirty="0">
                <a:ea typeface="ＭＳ Ｐゴシック" panose="020B0600070205080204" pitchFamily="34" charset="-128"/>
              </a:rPr>
              <a:t>is a good choice.</a:t>
            </a:r>
            <a:r>
              <a:rPr lang="en-US" altLang="ja-JP" sz="3600" dirty="0">
                <a:ea typeface="ＭＳ Ｐゴシック" panose="020B0600070205080204" pitchFamily="34" charset="-128"/>
              </a:rPr>
              <a:t> </a:t>
            </a:r>
            <a:endParaRPr lang="en-US" altLang="zh-CN" sz="36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>
            <a:extLst>
              <a:ext uri="{FF2B5EF4-FFF2-40B4-BE49-F238E27FC236}">
                <a16:creationId xmlns:a16="http://schemas.microsoft.com/office/drawing/2014/main" id="{E71BC478-8C74-4A1E-856E-D509ECEC4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External Sort-Merge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4BAAC566-AAA1-40D9-8F51-1F02ADC1AD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ea typeface="ＭＳ Ｐゴシック" panose="020B0600070205080204" pitchFamily="34" charset="-128"/>
              </a:rPr>
              <a:t>Let </a:t>
            </a:r>
            <a:r>
              <a:rPr lang="en-US" altLang="zh-CN" b="1" i="1" dirty="0">
                <a:ea typeface="ＭＳ Ｐゴシック" panose="020B0600070205080204" pitchFamily="34" charset="-128"/>
              </a:rPr>
              <a:t>M</a:t>
            </a:r>
            <a:r>
              <a:rPr lang="en-US" altLang="zh-CN" b="1" dirty="0">
                <a:ea typeface="ＭＳ Ｐゴシック" panose="020B0600070205080204" pitchFamily="34" charset="-128"/>
              </a:rPr>
              <a:t> denote memory size (in pages). </a:t>
            </a:r>
          </a:p>
          <a:p>
            <a:pPr marL="381000" indent="-381000">
              <a:lnSpc>
                <a:spcPct val="150000"/>
              </a:lnSpc>
              <a:spcBef>
                <a:spcPts val="1200"/>
              </a:spcBef>
              <a:buFont typeface="Monotype Sorts" charset="2"/>
              <a:buAutoNum type="arabicPeriod"/>
            </a:pPr>
            <a:r>
              <a:rPr lang="en-US" altLang="zh-CN" sz="2400" b="1" dirty="0">
                <a:ea typeface="ＭＳ Ｐゴシック" panose="020B0600070205080204" pitchFamily="34" charset="-128"/>
              </a:rPr>
              <a:t>Create sorted</a:t>
            </a:r>
            <a:r>
              <a:rPr lang="en-US" altLang="zh-CN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runs</a:t>
            </a:r>
            <a:r>
              <a:rPr lang="en-US" altLang="zh-CN" sz="2400" dirty="0">
                <a:ea typeface="ＭＳ Ｐゴシック" panose="020B0600070205080204" pitchFamily="34" charset="-128"/>
              </a:rPr>
              <a:t>.  Let </a:t>
            </a:r>
            <a:r>
              <a:rPr lang="en-US" altLang="zh-CN" sz="2400" i="1" dirty="0" err="1">
                <a:ea typeface="ＭＳ Ｐゴシック" panose="020B0600070205080204" pitchFamily="34" charset="-128"/>
              </a:rPr>
              <a:t>i</a:t>
            </a:r>
            <a:r>
              <a:rPr lang="en-US" altLang="zh-CN" sz="2400" dirty="0">
                <a:ea typeface="ＭＳ Ｐゴシック" panose="020B0600070205080204" pitchFamily="34" charset="-128"/>
              </a:rPr>
              <a:t> be 0 initially. </a:t>
            </a:r>
            <a:br>
              <a:rPr lang="en-US" altLang="zh-CN" sz="2400" dirty="0">
                <a:ea typeface="ＭＳ Ｐゴシック" panose="020B0600070205080204" pitchFamily="34" charset="-128"/>
              </a:rPr>
            </a:br>
            <a:r>
              <a:rPr lang="en-US" altLang="zh-CN" sz="2400" dirty="0">
                <a:ea typeface="ＭＳ Ｐゴシック" panose="020B0600070205080204" pitchFamily="34" charset="-128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</a:rPr>
              <a:t>Repeatedly do the following till the end of the relation:</a:t>
            </a:r>
            <a:br>
              <a:rPr lang="en-US" altLang="zh-CN" sz="2000" dirty="0">
                <a:ea typeface="ＭＳ Ｐゴシック" panose="020B0600070205080204" pitchFamily="34" charset="-128"/>
              </a:rPr>
            </a:br>
            <a:r>
              <a:rPr lang="en-US" altLang="zh-CN" sz="2000" dirty="0">
                <a:ea typeface="ＭＳ Ｐゴシック" panose="020B0600070205080204" pitchFamily="34" charset="-128"/>
              </a:rPr>
              <a:t>     (a)  Read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M</a:t>
            </a:r>
            <a:r>
              <a:rPr lang="en-US" altLang="zh-CN" sz="2000" dirty="0">
                <a:ea typeface="ＭＳ Ｐゴシック" panose="020B0600070205080204" pitchFamily="34" charset="-128"/>
              </a:rPr>
              <a:t> blocks of relation into memory</a:t>
            </a:r>
            <a:br>
              <a:rPr lang="en-US" altLang="zh-CN" sz="2000" dirty="0">
                <a:ea typeface="ＭＳ Ｐゴシック" panose="020B0600070205080204" pitchFamily="34" charset="-128"/>
              </a:rPr>
            </a:br>
            <a:r>
              <a:rPr lang="en-US" altLang="zh-CN" sz="2000" dirty="0">
                <a:ea typeface="ＭＳ Ｐゴシック" panose="020B0600070205080204" pitchFamily="34" charset="-128"/>
              </a:rPr>
              <a:t>     (b)  Sort the in-memory blocks</a:t>
            </a:r>
            <a:br>
              <a:rPr lang="en-US" altLang="zh-CN" sz="2000" dirty="0">
                <a:ea typeface="ＭＳ Ｐゴシック" panose="020B0600070205080204" pitchFamily="34" charset="-128"/>
              </a:rPr>
            </a:br>
            <a:r>
              <a:rPr lang="en-US" altLang="zh-CN" sz="2000" dirty="0">
                <a:ea typeface="ＭＳ Ｐゴシック" panose="020B0600070205080204" pitchFamily="34" charset="-128"/>
              </a:rPr>
              <a:t>     (c)  Write sorted data to run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R</a:t>
            </a:r>
            <a:r>
              <a:rPr lang="en-US" altLang="zh-CN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zh-CN" sz="2000" dirty="0">
                <a:ea typeface="ＭＳ Ｐゴシック" panose="020B0600070205080204" pitchFamily="34" charset="-128"/>
              </a:rPr>
              <a:t>; increment </a:t>
            </a:r>
            <a:r>
              <a:rPr lang="en-US" altLang="zh-CN" sz="2000" i="1" dirty="0" err="1">
                <a:ea typeface="ＭＳ Ｐゴシック" panose="020B0600070205080204" pitchFamily="34" charset="-128"/>
              </a:rPr>
              <a:t>i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.</a:t>
            </a:r>
            <a:br>
              <a:rPr lang="en-US" altLang="zh-CN" sz="2000" i="1" dirty="0">
                <a:ea typeface="ＭＳ Ｐゴシック" panose="020B0600070205080204" pitchFamily="34" charset="-128"/>
              </a:rPr>
            </a:br>
            <a:r>
              <a:rPr lang="en-US" altLang="zh-CN" sz="2000" dirty="0">
                <a:ea typeface="ＭＳ Ｐゴシック" panose="020B0600070205080204" pitchFamily="34" charset="-128"/>
              </a:rPr>
              <a:t>Let the final value of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 </a:t>
            </a:r>
            <a:r>
              <a:rPr lang="en-US" altLang="zh-CN" sz="2000" i="1" dirty="0" err="1">
                <a:ea typeface="ＭＳ Ｐゴシック" panose="020B0600070205080204" pitchFamily="34" charset="-128"/>
              </a:rPr>
              <a:t>i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</a:rPr>
              <a:t>be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N</a:t>
            </a:r>
          </a:p>
          <a:p>
            <a:pPr marL="381000" indent="-381000">
              <a:lnSpc>
                <a:spcPct val="150000"/>
              </a:lnSpc>
              <a:spcBef>
                <a:spcPts val="1200"/>
              </a:spcBef>
              <a:buFont typeface="Monotype Sorts" charset="2"/>
              <a:buAutoNum type="arabicPeriod"/>
            </a:pPr>
            <a:r>
              <a:rPr lang="en-US" altLang="zh-CN" sz="2400" b="1" i="1" dirty="0">
                <a:ea typeface="ＭＳ Ｐゴシック" panose="020B0600070205080204" pitchFamily="34" charset="-128"/>
              </a:rPr>
              <a:t>Merge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 the runs (next slide)…..</a:t>
            </a:r>
            <a:endParaRPr lang="en-US" altLang="zh-CN" sz="24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>
            <a:extLst>
              <a:ext uri="{FF2B5EF4-FFF2-40B4-BE49-F238E27FC236}">
                <a16:creationId xmlns:a16="http://schemas.microsoft.com/office/drawing/2014/main" id="{152AB6C0-8719-4F8F-A2DF-F062A8C82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External Sort-Merge (Cont.)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4E8851DF-66DA-42B5-B4F9-94AD7ADDF5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32520" cy="5257800"/>
          </a:xfrm>
        </p:spPr>
        <p:txBody>
          <a:bodyPr/>
          <a:lstStyle/>
          <a:p>
            <a:pPr>
              <a:buFont typeface="Monotype Sorts" charset="2"/>
              <a:buAutoNum type="arabicPeriod" startAt="2"/>
            </a:pPr>
            <a:r>
              <a:rPr lang="en-US" altLang="zh-CN" sz="2400" b="1" dirty="0">
                <a:ea typeface="ＭＳ Ｐゴシック" panose="020B0600070205080204" pitchFamily="34" charset="-128"/>
              </a:rPr>
              <a:t>Merge the runs (N-way merge)</a:t>
            </a:r>
            <a:r>
              <a:rPr lang="en-US" altLang="zh-CN" sz="2400" dirty="0">
                <a:ea typeface="ＭＳ Ｐゴシック" panose="020B0600070205080204" pitchFamily="34" charset="-128"/>
              </a:rPr>
              <a:t>. </a:t>
            </a:r>
            <a:r>
              <a:rPr lang="en-US" altLang="zh-CN" sz="2000" dirty="0">
                <a:ea typeface="ＭＳ Ｐゴシック" panose="020B0600070205080204" pitchFamily="34" charset="-128"/>
              </a:rPr>
              <a:t>We assume (for now) that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N</a:t>
            </a:r>
            <a:r>
              <a:rPr lang="en-US" altLang="zh-CN" sz="2000" dirty="0">
                <a:ea typeface="ＭＳ Ｐゴシック" panose="020B0600070205080204" pitchFamily="34" charset="-128"/>
              </a:rPr>
              <a:t> &lt;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M</a:t>
            </a:r>
            <a:r>
              <a:rPr lang="en-US" altLang="zh-CN" sz="2000" dirty="0">
                <a:ea typeface="ＭＳ Ｐゴシック" panose="020B0600070205080204" pitchFamily="34" charset="-128"/>
              </a:rPr>
              <a:t>. 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zh-CN" sz="2000" dirty="0">
                <a:ea typeface="ＭＳ Ｐゴシック" panose="020B0600070205080204" pitchFamily="34" charset="-128"/>
              </a:rPr>
              <a:t>Use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N</a:t>
            </a:r>
            <a:r>
              <a:rPr lang="en-US" altLang="zh-CN" sz="2000" dirty="0">
                <a:ea typeface="ＭＳ Ｐゴシック" panose="020B0600070205080204" pitchFamily="34" charset="-128"/>
              </a:rPr>
              <a:t> blocks of memory to buffer input runs, and 1 block to buffer output. Read the first block of each run into its buffer page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zh-CN" sz="2000" b="1" dirty="0">
                <a:ea typeface="ＭＳ Ｐゴシック" panose="020B0600070205080204" pitchFamily="34" charset="-128"/>
              </a:rPr>
              <a:t>repeat</a:t>
            </a:r>
          </a:p>
          <a:p>
            <a:pPr marL="1200150" lvl="2" indent="-342900">
              <a:buFont typeface="Monotype Sorts" charset="2"/>
              <a:buAutoNum type="arabicPeriod"/>
            </a:pPr>
            <a:r>
              <a:rPr lang="en-US" altLang="zh-CN" sz="2000" dirty="0">
                <a:ea typeface="ＭＳ Ｐゴシック" panose="020B0600070205080204" pitchFamily="34" charset="-128"/>
              </a:rPr>
              <a:t>Select the first record (in sort order) among all buffer pages</a:t>
            </a:r>
          </a:p>
          <a:p>
            <a:pPr marL="1200150" lvl="2" indent="-342900">
              <a:buFont typeface="Monotype Sorts" charset="2"/>
              <a:buAutoNum type="arabicPeriod"/>
            </a:pPr>
            <a:r>
              <a:rPr lang="en-US" altLang="zh-CN" sz="2000" dirty="0">
                <a:ea typeface="ＭＳ Ｐゴシック" panose="020B0600070205080204" pitchFamily="34" charset="-128"/>
              </a:rPr>
              <a:t>Write the record to the output buffer.  If the output buffer is full write it to disk.</a:t>
            </a:r>
          </a:p>
          <a:p>
            <a:pPr marL="1200150" lvl="2" indent="-342900">
              <a:buFont typeface="Monotype Sorts" charset="2"/>
              <a:buAutoNum type="arabicPeriod"/>
            </a:pPr>
            <a:r>
              <a:rPr lang="en-US" altLang="zh-CN" sz="2000" dirty="0">
                <a:ea typeface="ＭＳ Ｐゴシック" panose="020B0600070205080204" pitchFamily="34" charset="-128"/>
              </a:rPr>
              <a:t>Delete the record from its input buffer page.</a:t>
            </a:r>
            <a:br>
              <a:rPr lang="en-US" altLang="zh-CN" sz="2000" dirty="0">
                <a:ea typeface="ＭＳ Ｐゴシック" panose="020B0600070205080204" pitchFamily="34" charset="-128"/>
              </a:rPr>
            </a:br>
            <a:r>
              <a:rPr lang="en-US" altLang="zh-CN" sz="2000" b="1" dirty="0">
                <a:ea typeface="ＭＳ Ｐゴシック" panose="020B0600070205080204" pitchFamily="34" charset="-128"/>
              </a:rPr>
              <a:t>If</a:t>
            </a:r>
            <a:r>
              <a:rPr lang="en-US" altLang="zh-CN" sz="2000" dirty="0">
                <a:ea typeface="ＭＳ Ｐゴシック" panose="020B0600070205080204" pitchFamily="34" charset="-128"/>
              </a:rPr>
              <a:t> the buffer page becomes empty </a:t>
            </a:r>
            <a:r>
              <a:rPr lang="en-US" altLang="zh-CN" sz="2000" b="1" dirty="0">
                <a:ea typeface="ＭＳ Ｐゴシック" panose="020B0600070205080204" pitchFamily="34" charset="-128"/>
              </a:rPr>
              <a:t>then</a:t>
            </a:r>
            <a:br>
              <a:rPr lang="en-US" altLang="zh-CN" sz="2000" b="1" dirty="0">
                <a:ea typeface="ＭＳ Ｐゴシック" panose="020B0600070205080204" pitchFamily="34" charset="-128"/>
              </a:rPr>
            </a:br>
            <a:r>
              <a:rPr lang="en-US" altLang="zh-CN" sz="2000" dirty="0">
                <a:ea typeface="ＭＳ Ｐゴシック" panose="020B0600070205080204" pitchFamily="34" charset="-128"/>
              </a:rPr>
              <a:t>   read the next block (if any) of the run into the buffer. 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zh-CN" sz="2000" b="1" dirty="0">
                <a:ea typeface="ＭＳ Ｐゴシック" panose="020B0600070205080204" pitchFamily="34" charset="-128"/>
              </a:rPr>
              <a:t>until</a:t>
            </a:r>
            <a:r>
              <a:rPr lang="en-US" altLang="zh-CN" sz="2000" dirty="0">
                <a:ea typeface="ＭＳ Ｐゴシック" panose="020B0600070205080204" pitchFamily="34" charset="-128"/>
              </a:rPr>
              <a:t> all input buffer pages are empty: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>
            <a:extLst>
              <a:ext uri="{FF2B5EF4-FFF2-40B4-BE49-F238E27FC236}">
                <a16:creationId xmlns:a16="http://schemas.microsoft.com/office/drawing/2014/main" id="{32D076AE-FD6F-448C-B826-37B008C7C1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External Sort-Merge (Cont.)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D49963EC-C8A4-4EEE-9CF2-E00FD3B162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120900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</a:rPr>
              <a:t>If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N</a:t>
            </a:r>
            <a:r>
              <a:rPr lang="en-US" altLang="zh-CN" sz="2000" dirty="0">
                <a:ea typeface="ＭＳ Ｐゴシック" panose="020B0600070205080204" pitchFamily="34" charset="-128"/>
              </a:rPr>
              <a:t> 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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, several merge </a:t>
            </a:r>
            <a:r>
              <a:rPr lang="en-US" altLang="zh-CN" sz="20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passes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are required.</a:t>
            </a:r>
          </a:p>
          <a:p>
            <a:pPr lvl="1">
              <a:tabLst>
                <a:tab pos="2120900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</a:rPr>
              <a:t>In each pass, contiguous groups of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M </a:t>
            </a:r>
            <a:r>
              <a:rPr lang="en-US" altLang="zh-CN" sz="2000" dirty="0">
                <a:ea typeface="ＭＳ Ｐゴシック" panose="020B0600070205080204" pitchFamily="34" charset="-128"/>
              </a:rPr>
              <a:t>- 1 runs are merged. </a:t>
            </a:r>
          </a:p>
          <a:p>
            <a:pPr lvl="1">
              <a:tabLst>
                <a:tab pos="2120900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</a:rPr>
              <a:t> A pass reduces the number of runs by a factor of </a:t>
            </a:r>
            <a:r>
              <a:rPr lang="en-US" altLang="zh-CN" sz="2000" i="1" dirty="0">
                <a:ea typeface="ＭＳ Ｐゴシック" panose="020B0600070205080204" pitchFamily="34" charset="-128"/>
              </a:rPr>
              <a:t>M</a:t>
            </a:r>
            <a:r>
              <a:rPr lang="en-US" altLang="zh-CN" sz="2000" dirty="0">
                <a:ea typeface="ＭＳ Ｐゴシック" panose="020B0600070205080204" pitchFamily="34" charset="-128"/>
              </a:rPr>
              <a:t> -1, and creates runs longer by the same factor. </a:t>
            </a:r>
          </a:p>
          <a:p>
            <a:pPr lvl="2">
              <a:tabLst>
                <a:tab pos="2120900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</a:rPr>
              <a:t>E.g.  If M=11, and there are 90 runs, one pass reduces the number of runs to 9, each 10 times the size of the initial runs</a:t>
            </a:r>
          </a:p>
          <a:p>
            <a:pPr lvl="1">
              <a:tabLst>
                <a:tab pos="2120900" algn="l"/>
              </a:tabLst>
            </a:pPr>
            <a:r>
              <a:rPr lang="en-US" altLang="zh-CN" sz="2000" dirty="0">
                <a:ea typeface="ＭＳ Ｐゴシック" panose="020B0600070205080204" pitchFamily="34" charset="-128"/>
              </a:rPr>
              <a:t>Repeated passes are performed till all runs have been merged into one.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BFED250F-1D11-478C-B7D5-F68126984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en-US" altLang="zh-CN" dirty="0"/>
              <a:t>Basic Steps in Query Processing (Cont.)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66C2055-A3ED-4A25-8B2F-8819217E30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10600" cy="5257800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Parsing and translation</a:t>
            </a:r>
          </a:p>
          <a:p>
            <a:pPr lvl="1"/>
            <a:r>
              <a:rPr lang="en-US" altLang="zh-CN" sz="2000" dirty="0"/>
              <a:t>translate the query into its internal form.  This is then translated into relational algebra.</a:t>
            </a:r>
          </a:p>
          <a:p>
            <a:pPr lvl="1"/>
            <a:r>
              <a:rPr lang="en-US" altLang="zh-CN" sz="2000" dirty="0"/>
              <a:t>Parser checks syntax, verifies relations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1400" dirty="0"/>
          </a:p>
          <a:p>
            <a:r>
              <a:rPr lang="en-US" altLang="zh-CN" sz="2400" b="1" dirty="0"/>
              <a:t>Evaluation</a:t>
            </a:r>
          </a:p>
          <a:p>
            <a:pPr lvl="1"/>
            <a:r>
              <a:rPr lang="en-US" altLang="zh-CN" sz="2000" dirty="0"/>
              <a:t>The query-execution engine takes a query-evaluation plan, executes that plan, and returns the answers to the query.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014CA-3335-4A84-8DAE-B6A00137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2623722"/>
            <a:ext cx="6076950" cy="1072192"/>
          </a:xfrm>
          <a:prstGeom prst="rect">
            <a:avLst/>
          </a:prstGeom>
        </p:spPr>
      </p:pic>
      <p:sp>
        <p:nvSpPr>
          <p:cNvPr id="6" name="圆柱体 5">
            <a:extLst>
              <a:ext uri="{FF2B5EF4-FFF2-40B4-BE49-F238E27FC236}">
                <a16:creationId xmlns:a16="http://schemas.microsoft.com/office/drawing/2014/main" id="{27088B76-63DC-4A52-9896-EB64FECE67A3}"/>
              </a:ext>
            </a:extLst>
          </p:cNvPr>
          <p:cNvSpPr/>
          <p:nvPr/>
        </p:nvSpPr>
        <p:spPr bwMode="auto">
          <a:xfrm>
            <a:off x="4895850" y="3775075"/>
            <a:ext cx="1543050" cy="450850"/>
          </a:xfrm>
          <a:prstGeom prst="can">
            <a:avLst/>
          </a:prstGeom>
          <a:solidFill>
            <a:srgbClr val="CC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Helvetica" pitchFamily="34" charset="0"/>
              </a:rPr>
              <a:t>Data dictionary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Helvetica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53007EB-F6E0-4532-A2B0-57FA72DB14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65600" y="3695914"/>
            <a:ext cx="730250" cy="3172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1F7F78F-3D83-4D13-9794-FF365F43170B}"/>
              </a:ext>
            </a:extLst>
          </p:cNvPr>
          <p:cNvSpPr/>
          <p:nvPr/>
        </p:nvSpPr>
        <p:spPr bwMode="auto">
          <a:xfrm>
            <a:off x="2908300" y="2623722"/>
            <a:ext cx="2584450" cy="115135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A11202-1CD3-435C-9280-7CD2D5A65650}"/>
              </a:ext>
            </a:extLst>
          </p:cNvPr>
          <p:cNvSpPr/>
          <p:nvPr/>
        </p:nvSpPr>
        <p:spPr bwMode="auto">
          <a:xfrm>
            <a:off x="0" y="5054600"/>
            <a:ext cx="9144000" cy="180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D4F209-F521-4CB6-9779-E1165A652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920" y="4953000"/>
            <a:ext cx="5595080" cy="1905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97E10E8-7A70-472C-B404-DCD1E60519D1}"/>
              </a:ext>
            </a:extLst>
          </p:cNvPr>
          <p:cNvSpPr/>
          <p:nvPr/>
        </p:nvSpPr>
        <p:spPr bwMode="auto">
          <a:xfrm>
            <a:off x="2908300" y="4948824"/>
            <a:ext cx="2584450" cy="190917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  <p:transition advTm="992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2">
            <a:extLst>
              <a:ext uri="{FF2B5EF4-FFF2-40B4-BE49-F238E27FC236}">
                <a16:creationId xmlns:a16="http://schemas.microsoft.com/office/drawing/2014/main" id="{D8513320-207C-42CE-ACC5-7FE079A50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 dirty="0">
                <a:ea typeface="黑体" panose="02010609060101010101" pitchFamily="49" charset="-122"/>
              </a:rPr>
              <a:t>外排序</a:t>
            </a:r>
            <a:r>
              <a:rPr lang="en-US" altLang="zh-CN" sz="3800" dirty="0">
                <a:ea typeface="黑体" panose="02010609060101010101" pitchFamily="49" charset="-122"/>
              </a:rPr>
              <a:t>(</a:t>
            </a:r>
            <a:r>
              <a:rPr lang="zh-CN" altLang="en-US" sz="3800" dirty="0">
                <a:ea typeface="黑体" panose="02010609060101010101" pitchFamily="49" charset="-122"/>
              </a:rPr>
              <a:t>例子一</a:t>
            </a:r>
            <a:r>
              <a:rPr lang="en-US" altLang="zh-CN" sz="3800" dirty="0">
                <a:ea typeface="黑体" panose="02010609060101010101" pitchFamily="49" charset="-122"/>
              </a:rPr>
              <a:t>)</a:t>
            </a:r>
            <a:endParaRPr lang="zh-CN" altLang="en-US" sz="3800" dirty="0">
              <a:ea typeface="黑体" panose="02010609060101010101" pitchFamily="49" charset="-122"/>
            </a:endParaRPr>
          </a:p>
        </p:txBody>
      </p:sp>
      <p:sp>
        <p:nvSpPr>
          <p:cNvPr id="809987" name="Rectangle 3">
            <a:extLst>
              <a:ext uri="{FF2B5EF4-FFF2-40B4-BE49-F238E27FC236}">
                <a16:creationId xmlns:a16="http://schemas.microsoft.com/office/drawing/2014/main" id="{82036597-EB10-4458-98A9-D24CFE8736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2016125"/>
          </a:xfrm>
        </p:spPr>
        <p:txBody>
          <a:bodyPr/>
          <a:lstStyle/>
          <a:p>
            <a:pPr eaLnBrk="1" hangingPunct="1"/>
            <a:r>
              <a:rPr lang="zh-CN" altLang="en-US" sz="2600" b="0" dirty="0">
                <a:latin typeface="Tahoma" panose="020B0604030504040204" pitchFamily="34" charset="0"/>
                <a:ea typeface="黑体" panose="02010609060101010101" pitchFamily="49" charset="-122"/>
              </a:rPr>
              <a:t>假设每个磁盘页可以容纳</a:t>
            </a:r>
            <a:r>
              <a:rPr lang="en-US" altLang="zh-CN" sz="2600" b="0" dirty="0"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600" b="0" dirty="0">
                <a:latin typeface="Tahoma" panose="020B0604030504040204" pitchFamily="34" charset="0"/>
                <a:ea typeface="黑体" panose="02010609060101010101" pitchFamily="49" charset="-122"/>
              </a:rPr>
              <a:t>个记录 </a:t>
            </a:r>
          </a:p>
          <a:p>
            <a:pPr eaLnBrk="1" hangingPunct="1"/>
            <a:r>
              <a:rPr lang="zh-CN" altLang="en-US" sz="2600" b="0" dirty="0">
                <a:latin typeface="Tahoma" panose="020B0604030504040204" pitchFamily="34" charset="0"/>
                <a:ea typeface="黑体" panose="02010609060101010101" pitchFamily="49" charset="-122"/>
              </a:rPr>
              <a:t>内存最多可以放下</a:t>
            </a:r>
            <a:r>
              <a:rPr lang="en-US" altLang="zh-CN" sz="2600" b="0" dirty="0">
                <a:latin typeface="Tahoma" panose="020B060403050404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2600" b="0" dirty="0">
                <a:latin typeface="Tahoma" panose="020B0604030504040204" pitchFamily="34" charset="0"/>
                <a:ea typeface="黑体" panose="02010609060101010101" pitchFamily="49" charset="-122"/>
              </a:rPr>
              <a:t>个磁盘页</a:t>
            </a:r>
          </a:p>
          <a:p>
            <a:pPr eaLnBrk="1" hangingPunct="1"/>
            <a:r>
              <a:rPr lang="zh-CN" altLang="en-US" sz="2600" b="0" dirty="0">
                <a:latin typeface="Tahoma" panose="020B0604030504040204" pitchFamily="34" charset="0"/>
                <a:ea typeface="黑体" panose="02010609060101010101" pitchFamily="49" charset="-122"/>
              </a:rPr>
              <a:t>目的：</a:t>
            </a:r>
            <a:r>
              <a:rPr lang="zh-CN" altLang="en-US" sz="26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将以下记录按升序排列并要求</a:t>
            </a:r>
            <a:r>
              <a:rPr lang="en-US" altLang="zh-CN" sz="26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I/O</a:t>
            </a:r>
            <a:r>
              <a:rPr lang="zh-CN" altLang="en-US" sz="2600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尽可能的小</a:t>
            </a:r>
          </a:p>
        </p:txBody>
      </p:sp>
      <p:sp>
        <p:nvSpPr>
          <p:cNvPr id="38919" name="Rectangle 4">
            <a:extLst>
              <a:ext uri="{FF2B5EF4-FFF2-40B4-BE49-F238E27FC236}">
                <a16:creationId xmlns:a16="http://schemas.microsoft.com/office/drawing/2014/main" id="{591007A9-8FFE-477E-837C-885DDE545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90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8920" name="Object 5">
            <a:extLst>
              <a:ext uri="{FF2B5EF4-FFF2-40B4-BE49-F238E27FC236}">
                <a16:creationId xmlns:a16="http://schemas.microsoft.com/office/drawing/2014/main" id="{98B0585A-11DC-4C47-9821-9C341D1261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613" y="3141663"/>
          <a:ext cx="88153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Microsoft Drawing 1.01" r:id="rId3" imgW="6142038" imgH="234950" progId="MSDraw.1.01">
                  <p:embed/>
                </p:oleObj>
              </mc:Choice>
              <mc:Fallback>
                <p:oleObj name="Microsoft Drawing 1.01" r:id="rId3" imgW="6142038" imgH="234950" progId="MSDraw.1.01">
                  <p:embed/>
                  <p:pic>
                    <p:nvPicPr>
                      <p:cNvPr id="38920" name="Object 5">
                        <a:extLst>
                          <a:ext uri="{FF2B5EF4-FFF2-40B4-BE49-F238E27FC236}">
                            <a16:creationId xmlns:a16="http://schemas.microsoft.com/office/drawing/2014/main" id="{98B0585A-11DC-4C47-9821-9C341D1261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3141663"/>
                        <a:ext cx="88153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991" name="Rectangle 7">
            <a:extLst>
              <a:ext uri="{FF2B5EF4-FFF2-40B4-BE49-F238E27FC236}">
                <a16:creationId xmlns:a16="http://schemas.microsoft.com/office/drawing/2014/main" id="{76A7DAAC-8FC5-4E73-B056-73F5B5E8D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076700"/>
            <a:ext cx="82296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4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kumimoji="0" lang="zh-CN" altLang="en-US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外排序一般包含两个步骤：</a:t>
            </a:r>
          </a:p>
          <a:p>
            <a:pPr marL="669925" lvl="1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kumimoji="0" lang="en-US" altLang="zh-CN" sz="2600" b="1" dirty="0">
                <a:solidFill>
                  <a:schemeClr val="tx1"/>
                </a:solidFill>
                <a:latin typeface="Arial" charset="0"/>
              </a:rPr>
              <a:t>Preliminary Sorting</a:t>
            </a:r>
            <a:r>
              <a:rPr kumimoji="0" lang="en-US" altLang="zh-CN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 </a:t>
            </a:r>
            <a:r>
              <a:rPr kumimoji="0" lang="zh-CN" altLang="en-US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（预排序）</a:t>
            </a:r>
          </a:p>
          <a:p>
            <a:pPr marL="669925" lvl="1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kumimoji="0" lang="en-US" altLang="zh-CN" sz="2600" b="1" dirty="0">
                <a:solidFill>
                  <a:schemeClr val="tx1"/>
                </a:solidFill>
                <a:latin typeface="Arial" charset="0"/>
              </a:rPr>
              <a:t>Merging </a:t>
            </a:r>
            <a:r>
              <a:rPr kumimoji="0" lang="zh-CN" altLang="en-US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（归并）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7" grpId="0" build="p"/>
      <p:bldP spid="80999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2">
            <a:extLst>
              <a:ext uri="{FF2B5EF4-FFF2-40B4-BE49-F238E27FC236}">
                <a16:creationId xmlns:a16="http://schemas.microsoft.com/office/drawing/2014/main" id="{01905B8E-BEEC-47B7-86A2-574C9DC9F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800" dirty="0">
                <a:ea typeface="黑体" panose="02010609060101010101" pitchFamily="49" charset="-122"/>
              </a:rPr>
              <a:t>预排序</a:t>
            </a:r>
            <a:r>
              <a:rPr lang="en-US" altLang="zh-CN" sz="3800" dirty="0">
                <a:ea typeface="黑体" panose="02010609060101010101" pitchFamily="49" charset="-122"/>
              </a:rPr>
              <a:t>(</a:t>
            </a:r>
            <a:r>
              <a:rPr lang="zh-CN" altLang="en-US" sz="3800" dirty="0">
                <a:ea typeface="黑体" panose="02010609060101010101" pitchFamily="49" charset="-122"/>
              </a:rPr>
              <a:t>例子</a:t>
            </a:r>
            <a:r>
              <a:rPr lang="en-US" altLang="zh-CN" sz="3800" dirty="0">
                <a:ea typeface="黑体" panose="02010609060101010101" pitchFamily="49" charset="-122"/>
              </a:rPr>
              <a:t>)</a:t>
            </a:r>
            <a:endParaRPr lang="zh-CN" altLang="en-US" sz="3800" dirty="0">
              <a:ea typeface="黑体" panose="02010609060101010101" pitchFamily="49" charset="-122"/>
            </a:endParaRPr>
          </a:p>
        </p:txBody>
      </p:sp>
      <p:sp>
        <p:nvSpPr>
          <p:cNvPr id="811011" name="Rectangle 3">
            <a:extLst>
              <a:ext uri="{FF2B5EF4-FFF2-40B4-BE49-F238E27FC236}">
                <a16:creationId xmlns:a16="http://schemas.microsoft.com/office/drawing/2014/main" id="{EFBE9072-D0ED-482C-A395-46DC91541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32250" y="5084763"/>
            <a:ext cx="5111750" cy="10080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/>
              <a:t>I/O Cost = 6 page accesses</a:t>
            </a:r>
          </a:p>
          <a:p>
            <a:pPr lvl="1" eaLnBrk="1" hangingPunct="1"/>
            <a:r>
              <a:rPr lang="en-US" altLang="zh-CN" dirty="0"/>
              <a:t>3 reads + 3 writes.</a:t>
            </a:r>
          </a:p>
        </p:txBody>
      </p:sp>
      <p:graphicFrame>
        <p:nvGraphicFramePr>
          <p:cNvPr id="39943" name="Object 4">
            <a:extLst>
              <a:ext uri="{FF2B5EF4-FFF2-40B4-BE49-F238E27FC236}">
                <a16:creationId xmlns:a16="http://schemas.microsoft.com/office/drawing/2014/main" id="{24CFB6DA-65E8-4807-B357-4A102A8941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550" y="1131888"/>
          <a:ext cx="8807450" cy="361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Microsoft Drawing 1.01" r:id="rId3" imgW="6303963" imgH="2555875" progId="MSDraw.1.01">
                  <p:embed/>
                </p:oleObj>
              </mc:Choice>
              <mc:Fallback>
                <p:oleObj name="Microsoft Drawing 1.01" r:id="rId3" imgW="6303963" imgH="2555875" progId="MSDraw.1.01">
                  <p:embed/>
                  <p:pic>
                    <p:nvPicPr>
                      <p:cNvPr id="39943" name="Object 4">
                        <a:extLst>
                          <a:ext uri="{FF2B5EF4-FFF2-40B4-BE49-F238E27FC236}">
                            <a16:creationId xmlns:a16="http://schemas.microsoft.com/office/drawing/2014/main" id="{24CFB6DA-65E8-4807-B357-4A102A8941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131888"/>
                        <a:ext cx="8807450" cy="361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Oval 5">
            <a:extLst>
              <a:ext uri="{FF2B5EF4-FFF2-40B4-BE49-F238E27FC236}">
                <a16:creationId xmlns:a16="http://schemas.microsoft.com/office/drawing/2014/main" id="{474C930D-EDAA-451B-BA9D-041725F98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437063"/>
            <a:ext cx="2160588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5" name="Text Box 6">
            <a:extLst>
              <a:ext uri="{FF2B5EF4-FFF2-40B4-BE49-F238E27FC236}">
                <a16:creationId xmlns:a16="http://schemas.microsoft.com/office/drawing/2014/main" id="{459FDEF4-A651-47D7-94DE-87A6DF39D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868863"/>
            <a:ext cx="2159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第一个有序归并段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2">
            <a:extLst>
              <a:ext uri="{FF2B5EF4-FFF2-40B4-BE49-F238E27FC236}">
                <a16:creationId xmlns:a16="http://schemas.microsoft.com/office/drawing/2014/main" id="{D7448DB7-B031-4B58-AF92-04F880D19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预排序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</a:p>
        </p:txBody>
      </p:sp>
      <p:graphicFrame>
        <p:nvGraphicFramePr>
          <p:cNvPr id="40966" name="Object 4">
            <a:extLst>
              <a:ext uri="{FF2B5EF4-FFF2-40B4-BE49-F238E27FC236}">
                <a16:creationId xmlns:a16="http://schemas.microsoft.com/office/drawing/2014/main" id="{932E2AAB-0997-4CDE-A5FA-F4ACA050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638" y="1119188"/>
          <a:ext cx="8674100" cy="364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Microsoft Drawing 1.01" r:id="rId3" imgW="6208713" imgH="2574925" progId="MSDraw.1.01">
                  <p:embed/>
                </p:oleObj>
              </mc:Choice>
              <mc:Fallback>
                <p:oleObj name="Microsoft Drawing 1.01" r:id="rId3" imgW="6208713" imgH="2574925" progId="MSDraw.1.01">
                  <p:embed/>
                  <p:pic>
                    <p:nvPicPr>
                      <p:cNvPr id="40966" name="Object 4">
                        <a:extLst>
                          <a:ext uri="{FF2B5EF4-FFF2-40B4-BE49-F238E27FC236}">
                            <a16:creationId xmlns:a16="http://schemas.microsoft.com/office/drawing/2014/main" id="{932E2AAB-0997-4CDE-A5FA-F4ACA050DB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1119188"/>
                        <a:ext cx="8674100" cy="364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Oval 5">
            <a:extLst>
              <a:ext uri="{FF2B5EF4-FFF2-40B4-BE49-F238E27FC236}">
                <a16:creationId xmlns:a16="http://schemas.microsoft.com/office/drawing/2014/main" id="{27DE8021-8F03-4483-876D-5B8E1E41A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288" y="4437063"/>
            <a:ext cx="2160587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8" name="Text Box 6">
            <a:extLst>
              <a:ext uri="{FF2B5EF4-FFF2-40B4-BE49-F238E27FC236}">
                <a16:creationId xmlns:a16="http://schemas.microsoft.com/office/drawing/2014/main" id="{8956C4AF-BDAC-43AD-BA3F-F560885F7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868863"/>
            <a:ext cx="2159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第二个有序归并段</a:t>
            </a:r>
          </a:p>
        </p:txBody>
      </p:sp>
      <p:sp>
        <p:nvSpPr>
          <p:cNvPr id="812040" name="Rectangle 8">
            <a:extLst>
              <a:ext uri="{FF2B5EF4-FFF2-40B4-BE49-F238E27FC236}">
                <a16:creationId xmlns:a16="http://schemas.microsoft.com/office/drawing/2014/main" id="{A1E939B3-A374-41F7-BD25-3186680D0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32250" y="5084763"/>
            <a:ext cx="5111750" cy="1008062"/>
          </a:xfrm>
          <a:noFill/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/>
              <a:t>I/O Cost = 6 page accesses</a:t>
            </a:r>
          </a:p>
          <a:p>
            <a:pPr lvl="1" eaLnBrk="1" hangingPunct="1"/>
            <a:r>
              <a:rPr lang="en-US" altLang="zh-CN" dirty="0"/>
              <a:t>3 reads + 3 writes.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204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">
            <a:extLst>
              <a:ext uri="{FF2B5EF4-FFF2-40B4-BE49-F238E27FC236}">
                <a16:creationId xmlns:a16="http://schemas.microsoft.com/office/drawing/2014/main" id="{666701E1-9BB3-41F6-88F1-15F3AD444C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预排序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813059" name="Rectangle 3">
            <a:extLst>
              <a:ext uri="{FF2B5EF4-FFF2-40B4-BE49-F238E27FC236}">
                <a16:creationId xmlns:a16="http://schemas.microsoft.com/office/drawing/2014/main" id="{D72713EB-9859-4905-86F4-C3FE58DEF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286250"/>
            <a:ext cx="8362950" cy="2095499"/>
          </a:xfrm>
        </p:spPr>
        <p:txBody>
          <a:bodyPr/>
          <a:lstStyle/>
          <a:p>
            <a:pPr eaLnBrk="1" hangingPunct="1"/>
            <a:r>
              <a:rPr lang="zh-CN" altLang="en-US" sz="2800" b="0" dirty="0">
                <a:latin typeface="Tahoma" panose="020B0604030504040204" pitchFamily="34" charset="0"/>
                <a:ea typeface="黑体" panose="02010609060101010101" pitchFamily="49" charset="-122"/>
              </a:rPr>
              <a:t>预排序结束后，一共得到</a:t>
            </a:r>
            <a:r>
              <a:rPr lang="en-US" altLang="zh-CN" sz="2800" b="0" dirty="0">
                <a:latin typeface="Tahoma" panose="020B0604030504040204" pitchFamily="34" charset="0"/>
                <a:ea typeface="黑体" panose="02010609060101010101" pitchFamily="49" charset="-122"/>
              </a:rPr>
              <a:t>4</a:t>
            </a:r>
            <a:r>
              <a:rPr lang="zh-CN" altLang="en-US" sz="2800" b="0" dirty="0">
                <a:latin typeface="Tahoma" panose="020B0604030504040204" pitchFamily="34" charset="0"/>
                <a:ea typeface="黑体" panose="02010609060101010101" pitchFamily="49" charset="-122"/>
              </a:rPr>
              <a:t>个有序归并段</a:t>
            </a:r>
          </a:p>
          <a:p>
            <a:r>
              <a:rPr lang="zh-CN" altLang="en-US" sz="2800" b="0" dirty="0">
                <a:latin typeface="Tahoma" panose="020B0604030504040204" pitchFamily="34" charset="0"/>
                <a:ea typeface="黑体" panose="02010609060101010101" pitchFamily="49" charset="-122"/>
              </a:rPr>
              <a:t>总</a:t>
            </a:r>
            <a:r>
              <a:rPr lang="en-US" altLang="zh-CN" dirty="0">
                <a:latin typeface="Tahoma" panose="020B0604030504040204" pitchFamily="34" charset="0"/>
                <a:ea typeface="黑体" panose="02010609060101010101" pitchFamily="49" charset="-122"/>
              </a:rPr>
              <a:t>I/O</a:t>
            </a:r>
            <a:r>
              <a:rPr lang="zh-CN" altLang="en-US" sz="2800" b="0" dirty="0">
                <a:latin typeface="Tahoma" panose="020B0604030504040204" pitchFamily="34" charset="0"/>
                <a:ea typeface="黑体" panose="02010609060101010101" pitchFamily="49" charset="-122"/>
              </a:rPr>
              <a:t>代价</a:t>
            </a:r>
            <a:br>
              <a:rPr lang="zh-CN" altLang="en-US" sz="2800" b="0" dirty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lang="en-US" altLang="zh-CN" sz="2800" b="0" dirty="0">
                <a:latin typeface="Tahoma" panose="020B0604030504040204" pitchFamily="34" charset="0"/>
                <a:ea typeface="黑体" panose="02010609060101010101" pitchFamily="49" charset="-122"/>
              </a:rPr>
              <a:t>= </a:t>
            </a:r>
            <a:r>
              <a:rPr lang="en-US" altLang="zh-CN" sz="2800" b="0" dirty="0">
                <a:solidFill>
                  <a:srgbClr val="FF33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24 </a:t>
            </a:r>
            <a:r>
              <a:rPr lang="en-US" altLang="zh-CN" sz="2800" b="0" dirty="0">
                <a:latin typeface="Tahoma" panose="020B0604030504040204" pitchFamily="34" charset="0"/>
                <a:ea typeface="黑体" panose="02010609060101010101" pitchFamily="49" charset="-122"/>
              </a:rPr>
              <a:t>page accesses (12 reads + 12 writes).</a:t>
            </a:r>
            <a:br>
              <a:rPr lang="en-US" altLang="zh-CN" sz="2800" b="0" dirty="0">
                <a:latin typeface="Tahoma" panose="020B0604030504040204" pitchFamily="34" charset="0"/>
                <a:ea typeface="黑体" panose="02010609060101010101" pitchFamily="49" charset="-122"/>
              </a:rPr>
            </a:br>
            <a:r>
              <a:rPr lang="en-US" altLang="zh-CN" sz="2800" b="0" dirty="0">
                <a:solidFill>
                  <a:srgbClr val="FF33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= twice the relation size</a:t>
            </a:r>
            <a:r>
              <a:rPr lang="en-US" altLang="zh-CN" sz="2800" b="0" dirty="0">
                <a:latin typeface="Tahoma" panose="020B0604030504040204" pitchFamily="34" charset="0"/>
                <a:ea typeface="黑体" panose="02010609060101010101" pitchFamily="49" charset="-122"/>
              </a:rPr>
              <a:t>.</a:t>
            </a:r>
          </a:p>
        </p:txBody>
      </p:sp>
      <p:graphicFrame>
        <p:nvGraphicFramePr>
          <p:cNvPr id="41991" name="Object 4">
            <a:extLst>
              <a:ext uri="{FF2B5EF4-FFF2-40B4-BE49-F238E27FC236}">
                <a16:creationId xmlns:a16="http://schemas.microsoft.com/office/drawing/2014/main" id="{627E99B8-5CDF-4586-B5FE-7D7523051E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625" y="1931988"/>
          <a:ext cx="8715375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Microsoft Drawing 1.01" r:id="rId3" imgW="6237288" imgH="1260475" progId="MSDraw.1.01">
                  <p:embed/>
                </p:oleObj>
              </mc:Choice>
              <mc:Fallback>
                <p:oleObj name="Microsoft Drawing 1.01" r:id="rId3" imgW="6237288" imgH="1260475" progId="MSDraw.1.01">
                  <p:embed/>
                  <p:pic>
                    <p:nvPicPr>
                      <p:cNvPr id="41991" name="Object 4">
                        <a:extLst>
                          <a:ext uri="{FF2B5EF4-FFF2-40B4-BE49-F238E27FC236}">
                            <a16:creationId xmlns:a16="http://schemas.microsoft.com/office/drawing/2014/main" id="{627E99B8-5CDF-4586-B5FE-7D7523051E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1931988"/>
                        <a:ext cx="8715375" cy="178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Rectangle 5">
            <a:extLst>
              <a:ext uri="{FF2B5EF4-FFF2-40B4-BE49-F238E27FC236}">
                <a16:creationId xmlns:a16="http://schemas.microsoft.com/office/drawing/2014/main" id="{DB2EFE0D-7790-4004-A154-95AD8F104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282700"/>
            <a:ext cx="82296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800"/>
              <a:t>Do the same for every 3 subsequent pages.</a:t>
            </a:r>
          </a:p>
          <a:p>
            <a:pPr eaLnBrk="1" hangingPunct="1"/>
            <a:endParaRPr kumimoji="0"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5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2">
            <a:extLst>
              <a:ext uri="{FF2B5EF4-FFF2-40B4-BE49-F238E27FC236}">
                <a16:creationId xmlns:a16="http://schemas.microsoft.com/office/drawing/2014/main" id="{4AA4ED66-7BE7-4E33-BE2D-49B2A18F2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dirty="0"/>
              <a:t>1</a:t>
            </a:r>
            <a:r>
              <a:rPr lang="en-US" altLang="zh-CN" sz="3400" baseline="30000" dirty="0"/>
              <a:t>st</a:t>
            </a:r>
            <a:r>
              <a:rPr lang="en-US" altLang="zh-CN" sz="3400" dirty="0"/>
              <a:t> </a:t>
            </a:r>
            <a:r>
              <a:rPr lang="zh-CN" altLang="en-US" sz="3400" dirty="0">
                <a:ea typeface="黑体" panose="02010609060101010101" pitchFamily="49" charset="-122"/>
              </a:rPr>
              <a:t>归并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zh-CN" altLang="en-US" sz="3400" dirty="0"/>
          </a:p>
        </p:txBody>
      </p:sp>
      <p:sp>
        <p:nvSpPr>
          <p:cNvPr id="43014" name="Rectangle 3">
            <a:extLst>
              <a:ext uri="{FF2B5EF4-FFF2-40B4-BE49-F238E27FC236}">
                <a16:creationId xmlns:a16="http://schemas.microsoft.com/office/drawing/2014/main" id="{27B12E88-3BD4-4FB7-A9C4-4462A704F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29600" cy="7921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0">
                <a:ea typeface="黑体" panose="02010609060101010101" pitchFamily="49" charset="-122"/>
              </a:rPr>
              <a:t>该步骤的目标如下：</a:t>
            </a:r>
          </a:p>
        </p:txBody>
      </p:sp>
      <p:graphicFrame>
        <p:nvGraphicFramePr>
          <p:cNvPr id="43015" name="Object 4">
            <a:extLst>
              <a:ext uri="{FF2B5EF4-FFF2-40B4-BE49-F238E27FC236}">
                <a16:creationId xmlns:a16="http://schemas.microsoft.com/office/drawing/2014/main" id="{9C586D7C-10E4-425A-B02E-9CFDBF14F0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825" y="2349500"/>
          <a:ext cx="8766175" cy="225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Microsoft Drawing 1.01" r:id="rId3" imgW="6273800" imgH="1590675" progId="MSDraw.1.01">
                  <p:embed/>
                </p:oleObj>
              </mc:Choice>
              <mc:Fallback>
                <p:oleObj name="Microsoft Drawing 1.01" r:id="rId3" imgW="6273800" imgH="1590675" progId="MSDraw.1.01">
                  <p:embed/>
                  <p:pic>
                    <p:nvPicPr>
                      <p:cNvPr id="43015" name="Object 4">
                        <a:extLst>
                          <a:ext uri="{FF2B5EF4-FFF2-40B4-BE49-F238E27FC236}">
                            <a16:creationId xmlns:a16="http://schemas.microsoft.com/office/drawing/2014/main" id="{9C586D7C-10E4-425A-B02E-9CFDBF14F0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2349500"/>
                        <a:ext cx="8766175" cy="225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>
            <a:extLst>
              <a:ext uri="{FF2B5EF4-FFF2-40B4-BE49-F238E27FC236}">
                <a16:creationId xmlns:a16="http://schemas.microsoft.com/office/drawing/2014/main" id="{B5D09A3F-79FD-4496-8CF6-10C7194285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dirty="0"/>
              <a:t>1</a:t>
            </a:r>
            <a:r>
              <a:rPr lang="en-US" altLang="zh-CN" sz="3400" baseline="30000" dirty="0"/>
              <a:t>st</a:t>
            </a:r>
            <a:r>
              <a:rPr lang="en-US" altLang="zh-CN" sz="3400" dirty="0"/>
              <a:t> </a:t>
            </a:r>
            <a:r>
              <a:rPr lang="zh-CN" altLang="en-US" sz="3400" dirty="0">
                <a:ea typeface="黑体" panose="02010609060101010101" pitchFamily="49" charset="-122"/>
              </a:rPr>
              <a:t>归并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zh-CN" altLang="en-US" sz="3400" dirty="0">
              <a:ea typeface="黑体" panose="02010609060101010101" pitchFamily="49" charset="-122"/>
            </a:endParaRPr>
          </a:p>
        </p:txBody>
      </p:sp>
      <p:sp>
        <p:nvSpPr>
          <p:cNvPr id="44038" name="Rectangle 3">
            <a:extLst>
              <a:ext uri="{FF2B5EF4-FFF2-40B4-BE49-F238E27FC236}">
                <a16:creationId xmlns:a16="http://schemas.microsoft.com/office/drawing/2014/main" id="{48A295D7-1E65-438C-B32C-C212AD223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229600" cy="1223963"/>
          </a:xfrm>
        </p:spPr>
        <p:txBody>
          <a:bodyPr/>
          <a:lstStyle/>
          <a:p>
            <a:pPr eaLnBrk="1" hangingPunct="1"/>
            <a:r>
              <a:rPr lang="zh-CN" altLang="en-US" b="0">
                <a:ea typeface="黑体" panose="02010609060101010101" pitchFamily="49" charset="-122"/>
              </a:rPr>
              <a:t>我们先来看看</a:t>
            </a:r>
            <a:r>
              <a:rPr lang="en-US" altLang="zh-CN" b="0">
                <a:ea typeface="黑体" panose="02010609060101010101" pitchFamily="49" charset="-122"/>
              </a:rPr>
              <a:t>runs 0-1</a:t>
            </a:r>
            <a:r>
              <a:rPr lang="zh-CN" altLang="en-US" b="0">
                <a:ea typeface="黑体" panose="02010609060101010101" pitchFamily="49" charset="-122"/>
              </a:rPr>
              <a:t>和</a:t>
            </a:r>
            <a:r>
              <a:rPr lang="en-US" altLang="zh-CN" b="0">
                <a:ea typeface="黑体" panose="02010609060101010101" pitchFamily="49" charset="-122"/>
              </a:rPr>
              <a:t>runs 0-2</a:t>
            </a:r>
            <a:r>
              <a:rPr lang="zh-CN" altLang="en-US" b="0">
                <a:ea typeface="黑体" panose="02010609060101010101" pitchFamily="49" charset="-122"/>
              </a:rPr>
              <a:t>是如何被归并为</a:t>
            </a:r>
            <a:r>
              <a:rPr lang="en-US" altLang="zh-CN" b="0">
                <a:ea typeface="黑体" panose="02010609060101010101" pitchFamily="49" charset="-122"/>
              </a:rPr>
              <a:t>runs 1-1</a:t>
            </a:r>
            <a:r>
              <a:rPr lang="zh-CN" altLang="en-US" b="0">
                <a:ea typeface="黑体" panose="02010609060101010101" pitchFamily="49" charset="-122"/>
              </a:rPr>
              <a:t>的</a:t>
            </a:r>
            <a:r>
              <a:rPr lang="en-US" altLang="zh-CN" b="0">
                <a:ea typeface="黑体" panose="02010609060101010101" pitchFamily="49" charset="-122"/>
              </a:rPr>
              <a:t>. </a:t>
            </a:r>
          </a:p>
        </p:txBody>
      </p:sp>
      <p:graphicFrame>
        <p:nvGraphicFramePr>
          <p:cNvPr id="44039" name="Object 4">
            <a:extLst>
              <a:ext uri="{FF2B5EF4-FFF2-40B4-BE49-F238E27FC236}">
                <a16:creationId xmlns:a16="http://schemas.microsoft.com/office/drawing/2014/main" id="{34D71E0C-C52C-4DF0-BE88-3387D89AF2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238" y="3141663"/>
          <a:ext cx="8767762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Microsoft Drawing 1.01" r:id="rId3" imgW="6275388" imgH="1609725" progId="MSDraw.1.01">
                  <p:embed/>
                </p:oleObj>
              </mc:Choice>
              <mc:Fallback>
                <p:oleObj name="Microsoft Drawing 1.01" r:id="rId3" imgW="6275388" imgH="1609725" progId="MSDraw.1.01">
                  <p:embed/>
                  <p:pic>
                    <p:nvPicPr>
                      <p:cNvPr id="44039" name="Object 4">
                        <a:extLst>
                          <a:ext uri="{FF2B5EF4-FFF2-40B4-BE49-F238E27FC236}">
                            <a16:creationId xmlns:a16="http://schemas.microsoft.com/office/drawing/2014/main" id="{34D71E0C-C52C-4DF0-BE88-3387D89AF2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8" y="3141663"/>
                        <a:ext cx="8767762" cy="227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0" name="Rectangle 5">
            <a:extLst>
              <a:ext uri="{FF2B5EF4-FFF2-40B4-BE49-F238E27FC236}">
                <a16:creationId xmlns:a16="http://schemas.microsoft.com/office/drawing/2014/main" id="{349F3740-0565-47DD-A2E1-76F43B94C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3070225"/>
            <a:ext cx="4597400" cy="254000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2">
            <a:extLst>
              <a:ext uri="{FF2B5EF4-FFF2-40B4-BE49-F238E27FC236}">
                <a16:creationId xmlns:a16="http://schemas.microsoft.com/office/drawing/2014/main" id="{E455BAC5-E6DE-4C4B-BE3C-1943F09089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3D5C2B7F-0CEA-48BC-A430-F7041077CB67}"/>
              </a:ext>
            </a:extLst>
          </p:cNvPr>
          <p:cNvGrpSpPr>
            <a:grpSpLocks/>
          </p:cNvGrpSpPr>
          <p:nvPr/>
        </p:nvGrpSpPr>
        <p:grpSpPr bwMode="auto">
          <a:xfrm>
            <a:off x="4448175" y="1635125"/>
            <a:ext cx="4648200" cy="1733550"/>
            <a:chOff x="2840" y="894"/>
            <a:chExt cx="2928" cy="1092"/>
          </a:xfrm>
        </p:grpSpPr>
        <p:graphicFrame>
          <p:nvGraphicFramePr>
            <p:cNvPr id="45070" name="Object 12">
              <a:extLst>
                <a:ext uri="{FF2B5EF4-FFF2-40B4-BE49-F238E27FC236}">
                  <a16:creationId xmlns:a16="http://schemas.microsoft.com/office/drawing/2014/main" id="{69890999-99AA-4BEF-A335-024049FB41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5" y="894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2" name="Microsoft Drawing 1.01" r:id="rId3" imgW="3665538" imgH="1471613" progId="MSDraw.1.01">
                    <p:embed/>
                  </p:oleObj>
                </mc:Choice>
                <mc:Fallback>
                  <p:oleObj name="Microsoft Drawing 1.01" r:id="rId3" imgW="3665538" imgH="1471613" progId="MSDraw.1.01">
                    <p:embed/>
                    <p:pic>
                      <p:nvPicPr>
                        <p:cNvPr id="45070" name="Object 12">
                          <a:extLst>
                            <a:ext uri="{FF2B5EF4-FFF2-40B4-BE49-F238E27FC236}">
                              <a16:creationId xmlns:a16="http://schemas.microsoft.com/office/drawing/2014/main" id="{69890999-99AA-4BEF-A335-024049FB41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5" y="894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71" name="AutoShape 13">
              <a:extLst>
                <a:ext uri="{FF2B5EF4-FFF2-40B4-BE49-F238E27FC236}">
                  <a16:creationId xmlns:a16="http://schemas.microsoft.com/office/drawing/2014/main" id="{B0C6A7DF-4264-4D08-90AF-0E7D3D69E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1248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15A4C399-0289-49F9-8920-0E2AC4215623}"/>
              </a:ext>
            </a:extLst>
          </p:cNvPr>
          <p:cNvGrpSpPr>
            <a:grpSpLocks/>
          </p:cNvGrpSpPr>
          <p:nvPr/>
        </p:nvGrpSpPr>
        <p:grpSpPr bwMode="auto">
          <a:xfrm>
            <a:off x="4849813" y="3467100"/>
            <a:ext cx="4259262" cy="2352675"/>
            <a:chOff x="3093" y="2048"/>
            <a:chExt cx="2683" cy="1482"/>
          </a:xfrm>
        </p:grpSpPr>
        <p:sp>
          <p:nvSpPr>
            <p:cNvPr id="45068" name="AutoShape 15">
              <a:extLst>
                <a:ext uri="{FF2B5EF4-FFF2-40B4-BE49-F238E27FC236}">
                  <a16:creationId xmlns:a16="http://schemas.microsoft.com/office/drawing/2014/main" id="{F444EF3C-C607-4963-8EC7-6DA46AA99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48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5069" name="Object 16">
              <a:extLst>
                <a:ext uri="{FF2B5EF4-FFF2-40B4-BE49-F238E27FC236}">
                  <a16:creationId xmlns:a16="http://schemas.microsoft.com/office/drawing/2014/main" id="{146A12AF-8DF7-448D-AC19-6C04646C44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3" y="2438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3" name="Microsoft Drawing 1.01" r:id="rId5" imgW="3665538" imgH="1471613" progId="MSDraw.1.01">
                    <p:embed/>
                  </p:oleObj>
                </mc:Choice>
                <mc:Fallback>
                  <p:oleObj name="Microsoft Drawing 1.01" r:id="rId5" imgW="3665538" imgH="1471613" progId="MSDraw.1.01">
                    <p:embed/>
                    <p:pic>
                      <p:nvPicPr>
                        <p:cNvPr id="45069" name="Object 16">
                          <a:extLst>
                            <a:ext uri="{FF2B5EF4-FFF2-40B4-BE49-F238E27FC236}">
                              <a16:creationId xmlns:a16="http://schemas.microsoft.com/office/drawing/2014/main" id="{146A12AF-8DF7-448D-AC19-6C04646C44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3" y="2438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7">
            <a:extLst>
              <a:ext uri="{FF2B5EF4-FFF2-40B4-BE49-F238E27FC236}">
                <a16:creationId xmlns:a16="http://schemas.microsoft.com/office/drawing/2014/main" id="{CF4A786E-7CB2-45D3-9BD3-B13C6194F452}"/>
              </a:ext>
            </a:extLst>
          </p:cNvPr>
          <p:cNvGrpSpPr>
            <a:grpSpLocks/>
          </p:cNvGrpSpPr>
          <p:nvPr/>
        </p:nvGrpSpPr>
        <p:grpSpPr bwMode="auto">
          <a:xfrm>
            <a:off x="201613" y="4098925"/>
            <a:ext cx="4640262" cy="1733550"/>
            <a:chOff x="165" y="2446"/>
            <a:chExt cx="2923" cy="1092"/>
          </a:xfrm>
        </p:grpSpPr>
        <p:sp>
          <p:nvSpPr>
            <p:cNvPr id="45066" name="AutoShape 18">
              <a:extLst>
                <a:ext uri="{FF2B5EF4-FFF2-40B4-BE49-F238E27FC236}">
                  <a16:creationId xmlns:a16="http://schemas.microsoft.com/office/drawing/2014/main" id="{C5C49003-2BD3-438C-AB5F-6D6C60D88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5067" name="Object 19">
              <a:extLst>
                <a:ext uri="{FF2B5EF4-FFF2-40B4-BE49-F238E27FC236}">
                  <a16:creationId xmlns:a16="http://schemas.microsoft.com/office/drawing/2014/main" id="{FBA238F2-2FF5-4C66-A416-2BA5B0E39B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" y="2446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4" name="Microsoft Drawing 1.01" r:id="rId7" imgW="3665538" imgH="1471613" progId="MSDraw.1.01">
                    <p:embed/>
                  </p:oleObj>
                </mc:Choice>
                <mc:Fallback>
                  <p:oleObj name="Microsoft Drawing 1.01" r:id="rId7" imgW="3665538" imgH="1471613" progId="MSDraw.1.01">
                    <p:embed/>
                    <p:pic>
                      <p:nvPicPr>
                        <p:cNvPr id="45067" name="Object 19">
                          <a:extLst>
                            <a:ext uri="{FF2B5EF4-FFF2-40B4-BE49-F238E27FC236}">
                              <a16:creationId xmlns:a16="http://schemas.microsoft.com/office/drawing/2014/main" id="{FBA238F2-2FF5-4C66-A416-2BA5B0E39B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" y="2446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065" name="Object 20">
            <a:extLst>
              <a:ext uri="{FF2B5EF4-FFF2-40B4-BE49-F238E27FC236}">
                <a16:creationId xmlns:a16="http://schemas.microsoft.com/office/drawing/2014/main" id="{60C87FCA-580C-43E5-94DD-4E92F7CA6A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013" y="1685925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Microsoft Drawing 1.01" r:id="rId9" imgW="3665538" imgH="1471613" progId="MSDraw.1.01">
                  <p:embed/>
                </p:oleObj>
              </mc:Choice>
              <mc:Fallback>
                <p:oleObj name="Microsoft Drawing 1.01" r:id="rId9" imgW="3665538" imgH="1471613" progId="MSDraw.1.01">
                  <p:embed/>
                  <p:pic>
                    <p:nvPicPr>
                      <p:cNvPr id="45065" name="Object 20">
                        <a:extLst>
                          <a:ext uri="{FF2B5EF4-FFF2-40B4-BE49-F238E27FC236}">
                            <a16:creationId xmlns:a16="http://schemas.microsoft.com/office/drawing/2014/main" id="{60C87FCA-580C-43E5-94DD-4E92F7CA6A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3" y="1685925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6" name="Object 16">
            <a:extLst>
              <a:ext uri="{FF2B5EF4-FFF2-40B4-BE49-F238E27FC236}">
                <a16:creationId xmlns:a16="http://schemas.microsoft.com/office/drawing/2014/main" id="{51BCC53C-31C2-4764-906A-DAFD0AF31E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638" y="1295400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Microsoft Drawing 1.01" r:id="rId3" imgW="3665538" imgH="1471613" progId="MSDraw.1.01">
                  <p:embed/>
                </p:oleObj>
              </mc:Choice>
              <mc:Fallback>
                <p:oleObj name="Microsoft Drawing 1.01" r:id="rId3" imgW="3665538" imgH="1471613" progId="MSDraw.1.01">
                  <p:embed/>
                  <p:pic>
                    <p:nvPicPr>
                      <p:cNvPr id="46086" name="Object 16">
                        <a:extLst>
                          <a:ext uri="{FF2B5EF4-FFF2-40B4-BE49-F238E27FC236}">
                            <a16:creationId xmlns:a16="http://schemas.microsoft.com/office/drawing/2014/main" id="{51BCC53C-31C2-4764-906A-DAFD0AF31E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8" y="1295400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>
            <a:extLst>
              <a:ext uri="{FF2B5EF4-FFF2-40B4-BE49-F238E27FC236}">
                <a16:creationId xmlns:a16="http://schemas.microsoft.com/office/drawing/2014/main" id="{9952546B-1C87-4BA8-B639-67220EB9090F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122363"/>
            <a:ext cx="4648200" cy="2081212"/>
            <a:chOff x="2832" y="537"/>
            <a:chExt cx="2928" cy="1311"/>
          </a:xfrm>
        </p:grpSpPr>
        <p:sp>
          <p:nvSpPr>
            <p:cNvPr id="46094" name="AutoShape 18">
              <a:extLst>
                <a:ext uri="{FF2B5EF4-FFF2-40B4-BE49-F238E27FC236}">
                  <a16:creationId xmlns:a16="http://schemas.microsoft.com/office/drawing/2014/main" id="{4E2B5D76-EBF6-42FD-BA87-190CE0CA6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6095" name="Object 19">
              <a:extLst>
                <a:ext uri="{FF2B5EF4-FFF2-40B4-BE49-F238E27FC236}">
                  <a16:creationId xmlns:a16="http://schemas.microsoft.com/office/drawing/2014/main" id="{575D64BE-189B-4DB9-885C-CE3486DC90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537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7" name="Microsoft Drawing 1.01" r:id="rId5" imgW="3665538" imgH="1766888" progId="MSDraw.1.01">
                    <p:embed/>
                  </p:oleObj>
                </mc:Choice>
                <mc:Fallback>
                  <p:oleObj name="Microsoft Drawing 1.01" r:id="rId5" imgW="3665538" imgH="1766888" progId="MSDraw.1.01">
                    <p:embed/>
                    <p:pic>
                      <p:nvPicPr>
                        <p:cNvPr id="46095" name="Object 19">
                          <a:extLst>
                            <a:ext uri="{FF2B5EF4-FFF2-40B4-BE49-F238E27FC236}">
                              <a16:creationId xmlns:a16="http://schemas.microsoft.com/office/drawing/2014/main" id="{575D64BE-189B-4DB9-885C-CE3486DC90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537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0">
            <a:extLst>
              <a:ext uri="{FF2B5EF4-FFF2-40B4-BE49-F238E27FC236}">
                <a16:creationId xmlns:a16="http://schemas.microsoft.com/office/drawing/2014/main" id="{B5B97029-537E-47F1-A5D0-420017C41599}"/>
              </a:ext>
            </a:extLst>
          </p:cNvPr>
          <p:cNvGrpSpPr>
            <a:grpSpLocks/>
          </p:cNvGrpSpPr>
          <p:nvPr/>
        </p:nvGrpSpPr>
        <p:grpSpPr bwMode="auto">
          <a:xfrm>
            <a:off x="4884738" y="3444875"/>
            <a:ext cx="4259262" cy="2603500"/>
            <a:chOff x="3077" y="2000"/>
            <a:chExt cx="2683" cy="1640"/>
          </a:xfrm>
        </p:grpSpPr>
        <p:sp>
          <p:nvSpPr>
            <p:cNvPr id="46092" name="AutoShape 21">
              <a:extLst>
                <a:ext uri="{FF2B5EF4-FFF2-40B4-BE49-F238E27FC236}">
                  <a16:creationId xmlns:a16="http://schemas.microsoft.com/office/drawing/2014/main" id="{78621113-B7B7-4CA3-B984-E17D4B617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6093" name="Object 22">
              <a:extLst>
                <a:ext uri="{FF2B5EF4-FFF2-40B4-BE49-F238E27FC236}">
                  <a16:creationId xmlns:a16="http://schemas.microsoft.com/office/drawing/2014/main" id="{9F1A48CD-136E-4DCE-A711-A88210AA71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2329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8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46093" name="Object 22">
                          <a:extLst>
                            <a:ext uri="{FF2B5EF4-FFF2-40B4-BE49-F238E27FC236}">
                              <a16:creationId xmlns:a16="http://schemas.microsoft.com/office/drawing/2014/main" id="{9F1A48CD-136E-4DCE-A711-A88210AA71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2329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C1A8D969-04C3-41D9-81D4-14B4E69BA36A}"/>
              </a:ext>
            </a:extLst>
          </p:cNvPr>
          <p:cNvGrpSpPr>
            <a:grpSpLocks/>
          </p:cNvGrpSpPr>
          <p:nvPr/>
        </p:nvGrpSpPr>
        <p:grpSpPr bwMode="auto">
          <a:xfrm>
            <a:off x="300038" y="4005263"/>
            <a:ext cx="4589462" cy="2081212"/>
            <a:chOff x="189" y="2353"/>
            <a:chExt cx="2891" cy="1311"/>
          </a:xfrm>
        </p:grpSpPr>
        <p:sp>
          <p:nvSpPr>
            <p:cNvPr id="46090" name="AutoShape 24">
              <a:extLst>
                <a:ext uri="{FF2B5EF4-FFF2-40B4-BE49-F238E27FC236}">
                  <a16:creationId xmlns:a16="http://schemas.microsoft.com/office/drawing/2014/main" id="{43ABC8E2-09ED-48E4-AD20-24E6D78E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6091" name="Object 25">
              <a:extLst>
                <a:ext uri="{FF2B5EF4-FFF2-40B4-BE49-F238E27FC236}">
                  <a16:creationId xmlns:a16="http://schemas.microsoft.com/office/drawing/2014/main" id="{7572C776-B241-4129-9FA3-00D2AA8D1F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" y="2353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9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46091" name="Object 25">
                          <a:extLst>
                            <a:ext uri="{FF2B5EF4-FFF2-40B4-BE49-F238E27FC236}">
                              <a16:creationId xmlns:a16="http://schemas.microsoft.com/office/drawing/2014/main" id="{7572C776-B241-4129-9FA3-00D2AA8D1F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" y="2353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BBD9DD41-B412-42E0-AC89-3D01107D9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10" name="Object 3">
            <a:extLst>
              <a:ext uri="{FF2B5EF4-FFF2-40B4-BE49-F238E27FC236}">
                <a16:creationId xmlns:a16="http://schemas.microsoft.com/office/drawing/2014/main" id="{D2122822-8204-4904-B79C-7C88535737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488" y="1504950"/>
          <a:ext cx="4259262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Microsoft Drawing 1.01" r:id="rId3" imgW="3665538" imgH="1766888" progId="MSDraw.1.01">
                  <p:embed/>
                </p:oleObj>
              </mc:Choice>
              <mc:Fallback>
                <p:oleObj name="Microsoft Drawing 1.01" r:id="rId3" imgW="3665538" imgH="1766888" progId="MSDraw.1.01">
                  <p:embed/>
                  <p:pic>
                    <p:nvPicPr>
                      <p:cNvPr id="47110" name="Object 3">
                        <a:extLst>
                          <a:ext uri="{FF2B5EF4-FFF2-40B4-BE49-F238E27FC236}">
                            <a16:creationId xmlns:a16="http://schemas.microsoft.com/office/drawing/2014/main" id="{D2122822-8204-4904-B79C-7C88535737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1504950"/>
                        <a:ext cx="4259262" cy="208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>
            <a:extLst>
              <a:ext uri="{FF2B5EF4-FFF2-40B4-BE49-F238E27FC236}">
                <a16:creationId xmlns:a16="http://schemas.microsoft.com/office/drawing/2014/main" id="{848B84E0-AC4E-4566-B2BE-FA2935A88744}"/>
              </a:ext>
            </a:extLst>
          </p:cNvPr>
          <p:cNvGrpSpPr>
            <a:grpSpLocks/>
          </p:cNvGrpSpPr>
          <p:nvPr/>
        </p:nvGrpSpPr>
        <p:grpSpPr bwMode="auto">
          <a:xfrm>
            <a:off x="4400550" y="1504950"/>
            <a:ext cx="4648200" cy="2081213"/>
            <a:chOff x="2832" y="697"/>
            <a:chExt cx="2928" cy="1311"/>
          </a:xfrm>
        </p:grpSpPr>
        <p:sp>
          <p:nvSpPr>
            <p:cNvPr id="47118" name="AutoShape 5">
              <a:extLst>
                <a:ext uri="{FF2B5EF4-FFF2-40B4-BE49-F238E27FC236}">
                  <a16:creationId xmlns:a16="http://schemas.microsoft.com/office/drawing/2014/main" id="{2393183A-8301-4BB5-9C80-1173FE7E9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7119" name="Object 6">
              <a:extLst>
                <a:ext uri="{FF2B5EF4-FFF2-40B4-BE49-F238E27FC236}">
                  <a16:creationId xmlns:a16="http://schemas.microsoft.com/office/drawing/2014/main" id="{07E75DFF-72A2-4D0F-8A16-E33F7FF853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697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11" name="Microsoft Drawing 1.01" r:id="rId5" imgW="3665538" imgH="1766888" progId="MSDraw.1.01">
                    <p:embed/>
                  </p:oleObj>
                </mc:Choice>
                <mc:Fallback>
                  <p:oleObj name="Microsoft Drawing 1.01" r:id="rId5" imgW="3665538" imgH="1766888" progId="MSDraw.1.01">
                    <p:embed/>
                    <p:pic>
                      <p:nvPicPr>
                        <p:cNvPr id="47119" name="Object 6">
                          <a:extLst>
                            <a:ext uri="{FF2B5EF4-FFF2-40B4-BE49-F238E27FC236}">
                              <a16:creationId xmlns:a16="http://schemas.microsoft.com/office/drawing/2014/main" id="{07E75DFF-72A2-4D0F-8A16-E33F7FF853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697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4FDAC001-2780-4B2C-803B-356174F470EF}"/>
              </a:ext>
            </a:extLst>
          </p:cNvPr>
          <p:cNvGrpSpPr>
            <a:grpSpLocks/>
          </p:cNvGrpSpPr>
          <p:nvPr/>
        </p:nvGrpSpPr>
        <p:grpSpPr bwMode="auto">
          <a:xfrm>
            <a:off x="4814888" y="3573463"/>
            <a:ext cx="4259262" cy="2489200"/>
            <a:chOff x="3093" y="2000"/>
            <a:chExt cx="2683" cy="1568"/>
          </a:xfrm>
        </p:grpSpPr>
        <p:sp>
          <p:nvSpPr>
            <p:cNvPr id="47116" name="AutoShape 8">
              <a:extLst>
                <a:ext uri="{FF2B5EF4-FFF2-40B4-BE49-F238E27FC236}">
                  <a16:creationId xmlns:a16="http://schemas.microsoft.com/office/drawing/2014/main" id="{D53D27DE-4BBE-4D96-9BE4-496967B89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7117" name="Object 9">
              <a:extLst>
                <a:ext uri="{FF2B5EF4-FFF2-40B4-BE49-F238E27FC236}">
                  <a16:creationId xmlns:a16="http://schemas.microsoft.com/office/drawing/2014/main" id="{1D620F32-BC01-4B27-9E4B-47F763A757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3" y="2257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12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47117" name="Object 9">
                          <a:extLst>
                            <a:ext uri="{FF2B5EF4-FFF2-40B4-BE49-F238E27FC236}">
                              <a16:creationId xmlns:a16="http://schemas.microsoft.com/office/drawing/2014/main" id="{1D620F32-BC01-4B27-9E4B-47F763A757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3" y="2257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">
            <a:extLst>
              <a:ext uri="{FF2B5EF4-FFF2-40B4-BE49-F238E27FC236}">
                <a16:creationId xmlns:a16="http://schemas.microsoft.com/office/drawing/2014/main" id="{F11C548D-AD91-49A9-BD01-9EF0CCB4EC7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3981450"/>
            <a:ext cx="4614862" cy="2081213"/>
            <a:chOff x="173" y="2257"/>
            <a:chExt cx="2907" cy="1311"/>
          </a:xfrm>
        </p:grpSpPr>
        <p:sp>
          <p:nvSpPr>
            <p:cNvPr id="47114" name="AutoShape 11">
              <a:extLst>
                <a:ext uri="{FF2B5EF4-FFF2-40B4-BE49-F238E27FC236}">
                  <a16:creationId xmlns:a16="http://schemas.microsoft.com/office/drawing/2014/main" id="{0C905B22-6F82-4CE5-A1C5-C79113FC8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7115" name="Object 12">
              <a:extLst>
                <a:ext uri="{FF2B5EF4-FFF2-40B4-BE49-F238E27FC236}">
                  <a16:creationId xmlns:a16="http://schemas.microsoft.com/office/drawing/2014/main" id="{2003750A-0B11-4E98-A8F9-9C4AE19B5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3" y="2257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13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47115" name="Object 12">
                          <a:extLst>
                            <a:ext uri="{FF2B5EF4-FFF2-40B4-BE49-F238E27FC236}">
                              <a16:creationId xmlns:a16="http://schemas.microsoft.com/office/drawing/2014/main" id="{2003750A-0B11-4E98-A8F9-9C4AE19B52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" y="2257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ABD35DC7-B92A-460B-9161-E64D9F241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3">
            <a:extLst>
              <a:ext uri="{FF2B5EF4-FFF2-40B4-BE49-F238E27FC236}">
                <a16:creationId xmlns:a16="http://schemas.microsoft.com/office/drawing/2014/main" id="{4F3189D4-EA36-4228-BB52-488B76EAD8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088" y="1217613"/>
          <a:ext cx="4259262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Microsoft Drawing 1.01" r:id="rId3" imgW="3665538" imgH="1766888" progId="MSDraw.1.01">
                  <p:embed/>
                </p:oleObj>
              </mc:Choice>
              <mc:Fallback>
                <p:oleObj name="Microsoft Drawing 1.01" r:id="rId3" imgW="3665538" imgH="1766888" progId="MSDraw.1.01">
                  <p:embed/>
                  <p:pic>
                    <p:nvPicPr>
                      <p:cNvPr id="48134" name="Object 3">
                        <a:extLst>
                          <a:ext uri="{FF2B5EF4-FFF2-40B4-BE49-F238E27FC236}">
                            <a16:creationId xmlns:a16="http://schemas.microsoft.com/office/drawing/2014/main" id="{4F3189D4-EA36-4228-BB52-488B76EAD8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8" y="1217613"/>
                        <a:ext cx="4259262" cy="208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>
            <a:extLst>
              <a:ext uri="{FF2B5EF4-FFF2-40B4-BE49-F238E27FC236}">
                <a16:creationId xmlns:a16="http://schemas.microsoft.com/office/drawing/2014/main" id="{22C6ECE3-E149-499D-9849-93B1980169C4}"/>
              </a:ext>
            </a:extLst>
          </p:cNvPr>
          <p:cNvGrpSpPr>
            <a:grpSpLocks/>
          </p:cNvGrpSpPr>
          <p:nvPr/>
        </p:nvGrpSpPr>
        <p:grpSpPr bwMode="auto">
          <a:xfrm>
            <a:off x="4387850" y="1179513"/>
            <a:ext cx="4648200" cy="2081212"/>
            <a:chOff x="2832" y="665"/>
            <a:chExt cx="2928" cy="1311"/>
          </a:xfrm>
        </p:grpSpPr>
        <p:sp>
          <p:nvSpPr>
            <p:cNvPr id="48142" name="AutoShape 5">
              <a:extLst>
                <a:ext uri="{FF2B5EF4-FFF2-40B4-BE49-F238E27FC236}">
                  <a16:creationId xmlns:a16="http://schemas.microsoft.com/office/drawing/2014/main" id="{28C6C152-B37A-47A5-90E8-ABF2EB180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8143" name="Object 6">
              <a:extLst>
                <a:ext uri="{FF2B5EF4-FFF2-40B4-BE49-F238E27FC236}">
                  <a16:creationId xmlns:a16="http://schemas.microsoft.com/office/drawing/2014/main" id="{F254CC82-29FD-4598-B311-8CA9F8C0B6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66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5" name="Microsoft Drawing 1.01" r:id="rId5" imgW="3665538" imgH="1766888" progId="MSDraw.1.01">
                    <p:embed/>
                  </p:oleObj>
                </mc:Choice>
                <mc:Fallback>
                  <p:oleObj name="Microsoft Drawing 1.01" r:id="rId5" imgW="3665538" imgH="1766888" progId="MSDraw.1.01">
                    <p:embed/>
                    <p:pic>
                      <p:nvPicPr>
                        <p:cNvPr id="48143" name="Object 6">
                          <a:extLst>
                            <a:ext uri="{FF2B5EF4-FFF2-40B4-BE49-F238E27FC236}">
                              <a16:creationId xmlns:a16="http://schemas.microsoft.com/office/drawing/2014/main" id="{F254CC82-29FD-4598-B311-8CA9F8C0B6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66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DA97D228-E07D-4C41-94B7-3C9B722462E9}"/>
              </a:ext>
            </a:extLst>
          </p:cNvPr>
          <p:cNvGrpSpPr>
            <a:grpSpLocks/>
          </p:cNvGrpSpPr>
          <p:nvPr/>
        </p:nvGrpSpPr>
        <p:grpSpPr bwMode="auto">
          <a:xfrm>
            <a:off x="4776788" y="3298825"/>
            <a:ext cx="4259262" cy="2540000"/>
            <a:chOff x="3077" y="2000"/>
            <a:chExt cx="2683" cy="1600"/>
          </a:xfrm>
        </p:grpSpPr>
        <p:sp>
          <p:nvSpPr>
            <p:cNvPr id="48140" name="AutoShape 8">
              <a:extLst>
                <a:ext uri="{FF2B5EF4-FFF2-40B4-BE49-F238E27FC236}">
                  <a16:creationId xmlns:a16="http://schemas.microsoft.com/office/drawing/2014/main" id="{0FB9A9FB-750B-447E-8D03-F841539DC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8141" name="Object 9">
              <a:extLst>
                <a:ext uri="{FF2B5EF4-FFF2-40B4-BE49-F238E27FC236}">
                  <a16:creationId xmlns:a16="http://schemas.microsoft.com/office/drawing/2014/main" id="{A0413431-85F5-4AB7-82B1-FE36E7541E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2289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6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48141" name="Object 9">
                          <a:extLst>
                            <a:ext uri="{FF2B5EF4-FFF2-40B4-BE49-F238E27FC236}">
                              <a16:creationId xmlns:a16="http://schemas.microsoft.com/office/drawing/2014/main" id="{A0413431-85F5-4AB7-82B1-FE36E7541E7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2289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">
            <a:extLst>
              <a:ext uri="{FF2B5EF4-FFF2-40B4-BE49-F238E27FC236}">
                <a16:creationId xmlns:a16="http://schemas.microsoft.com/office/drawing/2014/main" id="{1740FC84-7E60-4874-A1F6-E60204EFF995}"/>
              </a:ext>
            </a:extLst>
          </p:cNvPr>
          <p:cNvGrpSpPr>
            <a:grpSpLocks/>
          </p:cNvGrpSpPr>
          <p:nvPr/>
        </p:nvGrpSpPr>
        <p:grpSpPr bwMode="auto">
          <a:xfrm>
            <a:off x="128588" y="3795713"/>
            <a:ext cx="4652962" cy="2081212"/>
            <a:chOff x="149" y="2313"/>
            <a:chExt cx="2931" cy="1311"/>
          </a:xfrm>
        </p:grpSpPr>
        <p:sp>
          <p:nvSpPr>
            <p:cNvPr id="48138" name="AutoShape 11">
              <a:extLst>
                <a:ext uri="{FF2B5EF4-FFF2-40B4-BE49-F238E27FC236}">
                  <a16:creationId xmlns:a16="http://schemas.microsoft.com/office/drawing/2014/main" id="{BE337FB8-36E2-4D1C-B960-037735297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8139" name="Object 12">
              <a:extLst>
                <a:ext uri="{FF2B5EF4-FFF2-40B4-BE49-F238E27FC236}">
                  <a16:creationId xmlns:a16="http://schemas.microsoft.com/office/drawing/2014/main" id="{7397E0E1-6F8E-4FEF-A39C-7C52AE592C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" y="2313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7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48139" name="Object 12">
                          <a:extLst>
                            <a:ext uri="{FF2B5EF4-FFF2-40B4-BE49-F238E27FC236}">
                              <a16:creationId xmlns:a16="http://schemas.microsoft.com/office/drawing/2014/main" id="{7397E0E1-6F8E-4FEF-A39C-7C52AE592C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" y="2313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751B97F6-8A20-4BD2-AB98-AAE45F1C4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032E57-6958-41E1-993D-24224580B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56" y="2000930"/>
            <a:ext cx="2544098" cy="2856140"/>
          </a:xfrm>
          <a:prstGeom prst="rect">
            <a:avLst/>
          </a:prstGeom>
        </p:spPr>
      </p:pic>
      <p:sp>
        <p:nvSpPr>
          <p:cNvPr id="307202" name="Rectangle 2">
            <a:extLst>
              <a:ext uri="{FF2B5EF4-FFF2-40B4-BE49-F238E27FC236}">
                <a16:creationId xmlns:a16="http://schemas.microsoft.com/office/drawing/2014/main" id="{842CBE63-7E63-49CD-AF00-8E7CAF2DD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1625"/>
            <a:ext cx="8810625" cy="6096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Basic Steps in Query Processing : Optimization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DB650935-4091-4486-91EE-B4BDDAE2BD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0400" y="1149350"/>
            <a:ext cx="5646057" cy="5180013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ＭＳ Ｐゴシック" panose="020B0600070205080204" pitchFamily="34" charset="-128"/>
              </a:rPr>
              <a:t>A relational algebra expression may have many equivalent expressions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E.g., 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CN" sz="2800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instructor))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         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CN" sz="2800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endParaRPr lang="en-US" altLang="zh-CN" sz="2400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different algorithms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Correspondingly, a relational-algebra expression can be evaluated in many ways.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C05404-1F99-4354-A508-A78A5C7EC9CF}"/>
              </a:ext>
            </a:extLst>
          </p:cNvPr>
          <p:cNvSpPr/>
          <p:nvPr/>
        </p:nvSpPr>
        <p:spPr bwMode="auto">
          <a:xfrm>
            <a:off x="6306456" y="3030123"/>
            <a:ext cx="2544098" cy="93227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A2342921-C3E4-4ED1-A0AE-B355D403A62B}"/>
              </a:ext>
            </a:extLst>
          </p:cNvPr>
          <p:cNvGrpSpPr>
            <a:grpSpLocks/>
          </p:cNvGrpSpPr>
          <p:nvPr/>
        </p:nvGrpSpPr>
        <p:grpSpPr bwMode="auto">
          <a:xfrm>
            <a:off x="4387850" y="1204913"/>
            <a:ext cx="4648200" cy="2081212"/>
            <a:chOff x="2832" y="681"/>
            <a:chExt cx="2928" cy="1311"/>
          </a:xfrm>
        </p:grpSpPr>
        <p:sp>
          <p:nvSpPr>
            <p:cNvPr id="49166" name="AutoShape 4">
              <a:extLst>
                <a:ext uri="{FF2B5EF4-FFF2-40B4-BE49-F238E27FC236}">
                  <a16:creationId xmlns:a16="http://schemas.microsoft.com/office/drawing/2014/main" id="{CE2C1D04-8503-4D15-B9E5-7A68A412E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9167" name="Object 5">
              <a:extLst>
                <a:ext uri="{FF2B5EF4-FFF2-40B4-BE49-F238E27FC236}">
                  <a16:creationId xmlns:a16="http://schemas.microsoft.com/office/drawing/2014/main" id="{60D07BF7-3475-4015-BD4D-CD08048191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681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8" name="Microsoft Drawing 1.01" r:id="rId3" imgW="3665538" imgH="1766888" progId="MSDraw.1.01">
                    <p:embed/>
                  </p:oleObj>
                </mc:Choice>
                <mc:Fallback>
                  <p:oleObj name="Microsoft Drawing 1.01" r:id="rId3" imgW="3665538" imgH="1766888" progId="MSDraw.1.01">
                    <p:embed/>
                    <p:pic>
                      <p:nvPicPr>
                        <p:cNvPr id="49167" name="Object 5">
                          <a:extLst>
                            <a:ext uri="{FF2B5EF4-FFF2-40B4-BE49-F238E27FC236}">
                              <a16:creationId xmlns:a16="http://schemas.microsoft.com/office/drawing/2014/main" id="{60D07BF7-3475-4015-BD4D-CD08048191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681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9159" name="Object 6">
            <a:extLst>
              <a:ext uri="{FF2B5EF4-FFF2-40B4-BE49-F238E27FC236}">
                <a16:creationId xmlns:a16="http://schemas.microsoft.com/office/drawing/2014/main" id="{82C9C38F-F903-4B69-81B6-2D560713BF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8" y="1204913"/>
          <a:ext cx="4259262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name="Microsoft Drawing 1.01" r:id="rId5" imgW="3665538" imgH="1766888" progId="MSDraw.1.01">
                  <p:embed/>
                </p:oleObj>
              </mc:Choice>
              <mc:Fallback>
                <p:oleObj name="Microsoft Drawing 1.01" r:id="rId5" imgW="3665538" imgH="1766888" progId="MSDraw.1.01">
                  <p:embed/>
                  <p:pic>
                    <p:nvPicPr>
                      <p:cNvPr id="49159" name="Object 6">
                        <a:extLst>
                          <a:ext uri="{FF2B5EF4-FFF2-40B4-BE49-F238E27FC236}">
                            <a16:creationId xmlns:a16="http://schemas.microsoft.com/office/drawing/2014/main" id="{82C9C38F-F903-4B69-81B6-2D560713BF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204913"/>
                        <a:ext cx="4259262" cy="208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7">
            <a:extLst>
              <a:ext uri="{FF2B5EF4-FFF2-40B4-BE49-F238E27FC236}">
                <a16:creationId xmlns:a16="http://schemas.microsoft.com/office/drawing/2014/main" id="{5BF90AAD-A1BD-441F-9962-958874A3375B}"/>
              </a:ext>
            </a:extLst>
          </p:cNvPr>
          <p:cNvGrpSpPr>
            <a:grpSpLocks/>
          </p:cNvGrpSpPr>
          <p:nvPr/>
        </p:nvGrpSpPr>
        <p:grpSpPr bwMode="auto">
          <a:xfrm>
            <a:off x="4802188" y="3298825"/>
            <a:ext cx="4259262" cy="2578100"/>
            <a:chOff x="3093" y="2000"/>
            <a:chExt cx="2683" cy="1624"/>
          </a:xfrm>
        </p:grpSpPr>
        <p:sp>
          <p:nvSpPr>
            <p:cNvPr id="49164" name="AutoShape 8">
              <a:extLst>
                <a:ext uri="{FF2B5EF4-FFF2-40B4-BE49-F238E27FC236}">
                  <a16:creationId xmlns:a16="http://schemas.microsoft.com/office/drawing/2014/main" id="{9622FBED-356F-463D-9F64-99CDED88B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9165" name="Object 9">
              <a:extLst>
                <a:ext uri="{FF2B5EF4-FFF2-40B4-BE49-F238E27FC236}">
                  <a16:creationId xmlns:a16="http://schemas.microsoft.com/office/drawing/2014/main" id="{1C74C516-605B-4950-B9EB-3860AB7715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3" y="2313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0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49165" name="Object 9">
                          <a:extLst>
                            <a:ext uri="{FF2B5EF4-FFF2-40B4-BE49-F238E27FC236}">
                              <a16:creationId xmlns:a16="http://schemas.microsoft.com/office/drawing/2014/main" id="{1C74C516-605B-4950-B9EB-3860AB7715A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3" y="2313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">
            <a:extLst>
              <a:ext uri="{FF2B5EF4-FFF2-40B4-BE49-F238E27FC236}">
                <a16:creationId xmlns:a16="http://schemas.microsoft.com/office/drawing/2014/main" id="{E4490F6F-6D76-4AD6-9C0A-2522639EF84C}"/>
              </a:ext>
            </a:extLst>
          </p:cNvPr>
          <p:cNvGrpSpPr>
            <a:grpSpLocks/>
          </p:cNvGrpSpPr>
          <p:nvPr/>
        </p:nvGrpSpPr>
        <p:grpSpPr bwMode="auto">
          <a:xfrm>
            <a:off x="217488" y="3783013"/>
            <a:ext cx="4564062" cy="2081212"/>
            <a:chOff x="205" y="2305"/>
            <a:chExt cx="2875" cy="1311"/>
          </a:xfrm>
        </p:grpSpPr>
        <p:sp>
          <p:nvSpPr>
            <p:cNvPr id="49162" name="AutoShape 11">
              <a:extLst>
                <a:ext uri="{FF2B5EF4-FFF2-40B4-BE49-F238E27FC236}">
                  <a16:creationId xmlns:a16="http://schemas.microsoft.com/office/drawing/2014/main" id="{36AD9F59-FD06-4DD7-A570-1FB845CE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9163" name="Object 12">
              <a:extLst>
                <a:ext uri="{FF2B5EF4-FFF2-40B4-BE49-F238E27FC236}">
                  <a16:creationId xmlns:a16="http://schemas.microsoft.com/office/drawing/2014/main" id="{516CECA8-1610-40AF-BD3F-978AFEC454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5" y="230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1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49163" name="Object 12">
                          <a:extLst>
                            <a:ext uri="{FF2B5EF4-FFF2-40B4-BE49-F238E27FC236}">
                              <a16:creationId xmlns:a16="http://schemas.microsoft.com/office/drawing/2014/main" id="{516CECA8-1610-40AF-BD3F-978AFEC454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" y="230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B4C789F6-4708-4660-92A5-72D580F1E1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82" name="Object 4">
            <a:extLst>
              <a:ext uri="{FF2B5EF4-FFF2-40B4-BE49-F238E27FC236}">
                <a16:creationId xmlns:a16="http://schemas.microsoft.com/office/drawing/2014/main" id="{112D37C5-CC48-4060-AF98-F51DE4691F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8" y="1157288"/>
          <a:ext cx="4259262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Microsoft Drawing 1.01" r:id="rId3" imgW="3665538" imgH="1766888" progId="MSDraw.1.01">
                  <p:embed/>
                </p:oleObj>
              </mc:Choice>
              <mc:Fallback>
                <p:oleObj name="Microsoft Drawing 1.01" r:id="rId3" imgW="3665538" imgH="1766888" progId="MSDraw.1.01">
                  <p:embed/>
                  <p:pic>
                    <p:nvPicPr>
                      <p:cNvPr id="50182" name="Object 4">
                        <a:extLst>
                          <a:ext uri="{FF2B5EF4-FFF2-40B4-BE49-F238E27FC236}">
                            <a16:creationId xmlns:a16="http://schemas.microsoft.com/office/drawing/2014/main" id="{112D37C5-CC48-4060-AF98-F51DE4691F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1157288"/>
                        <a:ext cx="4259262" cy="208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216B720C-A2F2-4869-B935-CFF24A9D2E66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119188"/>
            <a:ext cx="4635500" cy="2081212"/>
            <a:chOff x="2832" y="705"/>
            <a:chExt cx="2920" cy="1311"/>
          </a:xfrm>
        </p:grpSpPr>
        <p:sp>
          <p:nvSpPr>
            <p:cNvPr id="50190" name="AutoShape 6">
              <a:extLst>
                <a:ext uri="{FF2B5EF4-FFF2-40B4-BE49-F238E27FC236}">
                  <a16:creationId xmlns:a16="http://schemas.microsoft.com/office/drawing/2014/main" id="{D544386A-8BAE-49F6-A3F4-CEEA2666D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0191" name="Object 7">
              <a:extLst>
                <a:ext uri="{FF2B5EF4-FFF2-40B4-BE49-F238E27FC236}">
                  <a16:creationId xmlns:a16="http://schemas.microsoft.com/office/drawing/2014/main" id="{35A974A2-D3DF-4A5F-8B38-66DA8B2C33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9" y="70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3" name="Microsoft Drawing 1.01" r:id="rId5" imgW="3665538" imgH="1766888" progId="MSDraw.1.01">
                    <p:embed/>
                  </p:oleObj>
                </mc:Choice>
                <mc:Fallback>
                  <p:oleObj name="Microsoft Drawing 1.01" r:id="rId5" imgW="3665538" imgH="1766888" progId="MSDraw.1.01">
                    <p:embed/>
                    <p:pic>
                      <p:nvPicPr>
                        <p:cNvPr id="50191" name="Object 7">
                          <a:extLst>
                            <a:ext uri="{FF2B5EF4-FFF2-40B4-BE49-F238E27FC236}">
                              <a16:creationId xmlns:a16="http://schemas.microsoft.com/office/drawing/2014/main" id="{35A974A2-D3DF-4A5F-8B38-66DA8B2C33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9" y="70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8ABEC74E-CD99-48A3-84A4-28109623FEAB}"/>
              </a:ext>
            </a:extLst>
          </p:cNvPr>
          <p:cNvGrpSpPr>
            <a:grpSpLocks/>
          </p:cNvGrpSpPr>
          <p:nvPr/>
        </p:nvGrpSpPr>
        <p:grpSpPr bwMode="auto">
          <a:xfrm>
            <a:off x="4884738" y="3225800"/>
            <a:ext cx="4259262" cy="2705100"/>
            <a:chOff x="3077" y="2032"/>
            <a:chExt cx="2683" cy="1704"/>
          </a:xfrm>
        </p:grpSpPr>
        <p:sp>
          <p:nvSpPr>
            <p:cNvPr id="50188" name="AutoShape 9">
              <a:extLst>
                <a:ext uri="{FF2B5EF4-FFF2-40B4-BE49-F238E27FC236}">
                  <a16:creationId xmlns:a16="http://schemas.microsoft.com/office/drawing/2014/main" id="{E65559BA-2092-498F-84B3-B1817DFB2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32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0189" name="Object 10">
              <a:extLst>
                <a:ext uri="{FF2B5EF4-FFF2-40B4-BE49-F238E27FC236}">
                  <a16:creationId xmlns:a16="http://schemas.microsoft.com/office/drawing/2014/main" id="{D333F22A-527D-47F3-AEA5-80F8CC7F69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242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4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50189" name="Object 10">
                          <a:extLst>
                            <a:ext uri="{FF2B5EF4-FFF2-40B4-BE49-F238E27FC236}">
                              <a16:creationId xmlns:a16="http://schemas.microsoft.com/office/drawing/2014/main" id="{D333F22A-527D-47F3-AEA5-80F8CC7F69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242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E40C35A3-D561-4F5B-8A9D-A4F91C0FF267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3811588"/>
            <a:ext cx="4551362" cy="2081212"/>
            <a:chOff x="213" y="2401"/>
            <a:chExt cx="2867" cy="1311"/>
          </a:xfrm>
        </p:grpSpPr>
        <p:sp>
          <p:nvSpPr>
            <p:cNvPr id="50186" name="AutoShape 12">
              <a:extLst>
                <a:ext uri="{FF2B5EF4-FFF2-40B4-BE49-F238E27FC236}">
                  <a16:creationId xmlns:a16="http://schemas.microsoft.com/office/drawing/2014/main" id="{FA01F30F-F49C-4159-B3A8-F6BB3D0CF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0187" name="Object 13">
              <a:extLst>
                <a:ext uri="{FF2B5EF4-FFF2-40B4-BE49-F238E27FC236}">
                  <a16:creationId xmlns:a16="http://schemas.microsoft.com/office/drawing/2014/main" id="{27020079-C797-4EF8-8D74-F83C43B492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3" y="2401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5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50187" name="Object 13">
                          <a:extLst>
                            <a:ext uri="{FF2B5EF4-FFF2-40B4-BE49-F238E27FC236}">
                              <a16:creationId xmlns:a16="http://schemas.microsoft.com/office/drawing/2014/main" id="{27020079-C797-4EF8-8D74-F83C43B492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" y="2401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311FEA49-CECF-4646-8499-BC74C6CEB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6" name="Object 15">
            <a:extLst>
              <a:ext uri="{FF2B5EF4-FFF2-40B4-BE49-F238E27FC236}">
                <a16:creationId xmlns:a16="http://schemas.microsoft.com/office/drawing/2014/main" id="{68365D71-59B9-401D-A718-419ABD0D00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838" y="1182688"/>
          <a:ext cx="4259262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6" name="Microsoft Drawing 1.01" r:id="rId3" imgW="3665538" imgH="1766888" progId="MSDraw.1.01">
                  <p:embed/>
                </p:oleObj>
              </mc:Choice>
              <mc:Fallback>
                <p:oleObj name="Microsoft Drawing 1.01" r:id="rId3" imgW="3665538" imgH="1766888" progId="MSDraw.1.01">
                  <p:embed/>
                  <p:pic>
                    <p:nvPicPr>
                      <p:cNvPr id="51206" name="Object 15">
                        <a:extLst>
                          <a:ext uri="{FF2B5EF4-FFF2-40B4-BE49-F238E27FC236}">
                            <a16:creationId xmlns:a16="http://schemas.microsoft.com/office/drawing/2014/main" id="{68365D71-59B9-401D-A718-419ABD0D00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8" y="1182688"/>
                        <a:ext cx="4259262" cy="208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6">
            <a:extLst>
              <a:ext uri="{FF2B5EF4-FFF2-40B4-BE49-F238E27FC236}">
                <a16:creationId xmlns:a16="http://schemas.microsoft.com/office/drawing/2014/main" id="{56512FF1-1B5E-4C0E-8798-DC72C40A20A3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131888"/>
            <a:ext cx="4648200" cy="2081212"/>
            <a:chOff x="2832" y="713"/>
            <a:chExt cx="2928" cy="1311"/>
          </a:xfrm>
        </p:grpSpPr>
        <p:sp>
          <p:nvSpPr>
            <p:cNvPr id="51214" name="AutoShape 17">
              <a:extLst>
                <a:ext uri="{FF2B5EF4-FFF2-40B4-BE49-F238E27FC236}">
                  <a16:creationId xmlns:a16="http://schemas.microsoft.com/office/drawing/2014/main" id="{E991DDD1-9F42-4AF4-9F6C-D3FFEC29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215" name="Object 18">
              <a:extLst>
                <a:ext uri="{FF2B5EF4-FFF2-40B4-BE49-F238E27FC236}">
                  <a16:creationId xmlns:a16="http://schemas.microsoft.com/office/drawing/2014/main" id="{30A76741-8283-47F8-A050-E8D8BF2B42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713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7" name="Microsoft Drawing 1.01" r:id="rId5" imgW="3665538" imgH="1766888" progId="MSDraw.1.01">
                    <p:embed/>
                  </p:oleObj>
                </mc:Choice>
                <mc:Fallback>
                  <p:oleObj name="Microsoft Drawing 1.01" r:id="rId5" imgW="3665538" imgH="1766888" progId="MSDraw.1.01">
                    <p:embed/>
                    <p:pic>
                      <p:nvPicPr>
                        <p:cNvPr id="51215" name="Object 18">
                          <a:extLst>
                            <a:ext uri="{FF2B5EF4-FFF2-40B4-BE49-F238E27FC236}">
                              <a16:creationId xmlns:a16="http://schemas.microsoft.com/office/drawing/2014/main" id="{30A76741-8283-47F8-A050-E8D8BF2B429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713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9">
            <a:extLst>
              <a:ext uri="{FF2B5EF4-FFF2-40B4-BE49-F238E27FC236}">
                <a16:creationId xmlns:a16="http://schemas.microsoft.com/office/drawing/2014/main" id="{3453793C-3F46-4019-BC81-F5338A078DEA}"/>
              </a:ext>
            </a:extLst>
          </p:cNvPr>
          <p:cNvGrpSpPr>
            <a:grpSpLocks/>
          </p:cNvGrpSpPr>
          <p:nvPr/>
        </p:nvGrpSpPr>
        <p:grpSpPr bwMode="auto">
          <a:xfrm>
            <a:off x="4948238" y="3225800"/>
            <a:ext cx="4259262" cy="2768600"/>
            <a:chOff x="3117" y="2032"/>
            <a:chExt cx="2683" cy="1744"/>
          </a:xfrm>
        </p:grpSpPr>
        <p:sp>
          <p:nvSpPr>
            <p:cNvPr id="51212" name="AutoShape 20">
              <a:extLst>
                <a:ext uri="{FF2B5EF4-FFF2-40B4-BE49-F238E27FC236}">
                  <a16:creationId xmlns:a16="http://schemas.microsoft.com/office/drawing/2014/main" id="{0C93A1D8-0D2A-4CA9-93C0-66732A678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32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213" name="Object 21">
              <a:extLst>
                <a:ext uri="{FF2B5EF4-FFF2-40B4-BE49-F238E27FC236}">
                  <a16:creationId xmlns:a16="http://schemas.microsoft.com/office/drawing/2014/main" id="{10F92E8D-7506-4F6A-B625-F0705EC006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17" y="246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8" name="Microsoft Drawing 1.01" r:id="rId7" imgW="3665538" imgH="1766888" progId="MSDraw.1.01">
                    <p:embed/>
                  </p:oleObj>
                </mc:Choice>
                <mc:Fallback>
                  <p:oleObj name="Microsoft Drawing 1.01" r:id="rId7" imgW="3665538" imgH="1766888" progId="MSDraw.1.01">
                    <p:embed/>
                    <p:pic>
                      <p:nvPicPr>
                        <p:cNvPr id="51213" name="Object 21">
                          <a:extLst>
                            <a:ext uri="{FF2B5EF4-FFF2-40B4-BE49-F238E27FC236}">
                              <a16:creationId xmlns:a16="http://schemas.microsoft.com/office/drawing/2014/main" id="{10F92E8D-7506-4F6A-B625-F0705EC006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7" y="246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2">
            <a:extLst>
              <a:ext uri="{FF2B5EF4-FFF2-40B4-BE49-F238E27FC236}">
                <a16:creationId xmlns:a16="http://schemas.microsoft.com/office/drawing/2014/main" id="{3C89F677-EF50-4B17-A76B-A9961746D68A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3849688"/>
            <a:ext cx="4538662" cy="2081212"/>
            <a:chOff x="221" y="2425"/>
            <a:chExt cx="2859" cy="1311"/>
          </a:xfrm>
        </p:grpSpPr>
        <p:sp>
          <p:nvSpPr>
            <p:cNvPr id="51210" name="AutoShape 23">
              <a:extLst>
                <a:ext uri="{FF2B5EF4-FFF2-40B4-BE49-F238E27FC236}">
                  <a16:creationId xmlns:a16="http://schemas.microsoft.com/office/drawing/2014/main" id="{F4FE9B13-768A-4949-967E-93661CCC4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211" name="Object 24">
              <a:extLst>
                <a:ext uri="{FF2B5EF4-FFF2-40B4-BE49-F238E27FC236}">
                  <a16:creationId xmlns:a16="http://schemas.microsoft.com/office/drawing/2014/main" id="{45391286-8648-48B8-A489-C063C36397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1" y="2425"/>
            <a:ext cx="2683" cy="1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9" name="Microsoft Drawing 1.01" r:id="rId9" imgW="3665538" imgH="1766888" progId="MSDraw.1.01">
                    <p:embed/>
                  </p:oleObj>
                </mc:Choice>
                <mc:Fallback>
                  <p:oleObj name="Microsoft Drawing 1.01" r:id="rId9" imgW="3665538" imgH="1766888" progId="MSDraw.1.01">
                    <p:embed/>
                    <p:pic>
                      <p:nvPicPr>
                        <p:cNvPr id="51211" name="Object 24">
                          <a:extLst>
                            <a:ext uri="{FF2B5EF4-FFF2-40B4-BE49-F238E27FC236}">
                              <a16:creationId xmlns:a16="http://schemas.microsoft.com/office/drawing/2014/main" id="{45391286-8648-48B8-A489-C063C36397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" y="2425"/>
                          <a:ext cx="2683" cy="1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63CDE866-F42C-45E6-8F12-211FAE32A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zh-CN" altLang="en-US" sz="3400" dirty="0">
                <a:ea typeface="黑体" panose="02010609060101010101" pitchFamily="49" charset="-122"/>
              </a:rPr>
              <a:t>归并两个有序归并段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en-US" altLang="zh-CN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Rectangle 3">
            <a:extLst>
              <a:ext uri="{FF2B5EF4-FFF2-40B4-BE49-F238E27FC236}">
                <a16:creationId xmlns:a16="http://schemas.microsoft.com/office/drawing/2014/main" id="{0BF9744F-885A-4E1E-8213-902FD9B83B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229600" cy="1223963"/>
          </a:xfrm>
        </p:spPr>
        <p:txBody>
          <a:bodyPr/>
          <a:lstStyle/>
          <a:p>
            <a:pPr eaLnBrk="1" hangingPunct="1"/>
            <a:r>
              <a:rPr lang="zh-CN" altLang="en-US" b="0">
                <a:ea typeface="黑体" panose="02010609060101010101" pitchFamily="49" charset="-122"/>
              </a:rPr>
              <a:t>再将</a:t>
            </a:r>
            <a:r>
              <a:rPr lang="en-US" altLang="zh-CN" b="0">
                <a:ea typeface="黑体" panose="02010609060101010101" pitchFamily="49" charset="-122"/>
              </a:rPr>
              <a:t>runs 0-3</a:t>
            </a:r>
            <a:r>
              <a:rPr lang="zh-CN" altLang="en-US" b="0">
                <a:ea typeface="黑体" panose="02010609060101010101" pitchFamily="49" charset="-122"/>
              </a:rPr>
              <a:t>和</a:t>
            </a:r>
            <a:r>
              <a:rPr lang="en-US" altLang="zh-CN" b="0">
                <a:ea typeface="黑体" panose="02010609060101010101" pitchFamily="49" charset="-122"/>
              </a:rPr>
              <a:t>runs 0-4</a:t>
            </a:r>
            <a:r>
              <a:rPr lang="zh-CN" altLang="en-US" b="0">
                <a:ea typeface="黑体" panose="02010609060101010101" pitchFamily="49" charset="-122"/>
              </a:rPr>
              <a:t>归并为</a:t>
            </a:r>
            <a:r>
              <a:rPr lang="en-US" altLang="zh-CN" b="0">
                <a:ea typeface="黑体" panose="02010609060101010101" pitchFamily="49" charset="-122"/>
              </a:rPr>
              <a:t>runs 1-2. </a:t>
            </a:r>
          </a:p>
        </p:txBody>
      </p:sp>
      <p:graphicFrame>
        <p:nvGraphicFramePr>
          <p:cNvPr id="52231" name="Object 4">
            <a:extLst>
              <a:ext uri="{FF2B5EF4-FFF2-40B4-BE49-F238E27FC236}">
                <a16:creationId xmlns:a16="http://schemas.microsoft.com/office/drawing/2014/main" id="{B7B3BF5B-C6CF-4571-955D-6FBB04CD7C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238" y="1989138"/>
          <a:ext cx="8767762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Microsoft Drawing 1.01" r:id="rId3" imgW="6275388" imgH="1609725" progId="MSDraw.1.01">
                  <p:embed/>
                </p:oleObj>
              </mc:Choice>
              <mc:Fallback>
                <p:oleObj name="Microsoft Drawing 1.01" r:id="rId3" imgW="6275388" imgH="1609725" progId="MSDraw.1.01">
                  <p:embed/>
                  <p:pic>
                    <p:nvPicPr>
                      <p:cNvPr id="52231" name="Object 4">
                        <a:extLst>
                          <a:ext uri="{FF2B5EF4-FFF2-40B4-BE49-F238E27FC236}">
                            <a16:creationId xmlns:a16="http://schemas.microsoft.com/office/drawing/2014/main" id="{B7B3BF5B-C6CF-4571-955D-6FBB04CD7C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8" y="1989138"/>
                        <a:ext cx="8767762" cy="227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2" name="Rectangle 5">
            <a:extLst>
              <a:ext uri="{FF2B5EF4-FFF2-40B4-BE49-F238E27FC236}">
                <a16:creationId xmlns:a16="http://schemas.microsoft.com/office/drawing/2014/main" id="{B61F2BD2-575F-436B-81C1-C888CD38A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1773238"/>
            <a:ext cx="4273550" cy="254000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4806" name="Rectangle 6">
            <a:extLst>
              <a:ext uri="{FF2B5EF4-FFF2-40B4-BE49-F238E27FC236}">
                <a16:creationId xmlns:a16="http://schemas.microsoft.com/office/drawing/2014/main" id="{F3680CA4-DA60-49D9-AAF4-BAD91B70C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4797425"/>
            <a:ext cx="82296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kumimoji="0" lang="en-US" altLang="zh-CN" sz="2200" baseline="30000" dirty="0">
                <a:latin typeface="Tahoma" panose="020B0604030504040204" pitchFamily="34" charset="0"/>
                <a:ea typeface="黑体" panose="02010609060101010101" pitchFamily="49" charset="-122"/>
              </a:rPr>
              <a:t>st</a:t>
            </a:r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归并过程的</a:t>
            </a:r>
            <a:r>
              <a:rPr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I/O</a:t>
            </a:r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代价</a:t>
            </a:r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= 24 I/O accesses.</a:t>
            </a:r>
          </a:p>
          <a:p>
            <a:pPr lvl="1" eaLnBrk="1" hangingPunct="1"/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12 reads and 12 writes.</a:t>
            </a:r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（每页都是读一次，写一次）</a:t>
            </a:r>
          </a:p>
          <a:p>
            <a:pPr eaLnBrk="1" hangingPunct="1"/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该步骤完成之后，只剩下</a:t>
            </a:r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个有序归并段</a:t>
            </a:r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runs 1-1</a:t>
            </a:r>
            <a:r>
              <a:rPr kumimoji="0" lang="zh-CN" altLang="en-US" sz="2200" dirty="0">
                <a:latin typeface="Tahoma" panose="020B0604030504040204" pitchFamily="34" charset="0"/>
                <a:ea typeface="黑体" panose="02010609060101010101" pitchFamily="49" charset="-122"/>
              </a:rPr>
              <a:t>和</a:t>
            </a:r>
            <a:r>
              <a:rPr kumimoji="0" lang="en-US" altLang="zh-CN" sz="2200" dirty="0">
                <a:latin typeface="Tahoma" panose="020B0604030504040204" pitchFamily="34" charset="0"/>
                <a:ea typeface="黑体" panose="02010609060101010101" pitchFamily="49" charset="-122"/>
              </a:rPr>
              <a:t>runs 1-2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B43096-514A-4976-BCFC-4D0AB1A44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17475"/>
            <a:ext cx="8616950" cy="609600"/>
          </a:xfrm>
        </p:spPr>
        <p:txBody>
          <a:bodyPr>
            <a:normAutofit/>
          </a:bodyPr>
          <a:lstStyle/>
          <a:p>
            <a:r>
              <a:rPr lang="en-US" altLang="zh-CN" sz="3400" dirty="0"/>
              <a:t>1</a:t>
            </a:r>
            <a:r>
              <a:rPr lang="en-US" altLang="zh-CN" sz="3400" baseline="30000" dirty="0"/>
              <a:t>st</a:t>
            </a:r>
            <a:r>
              <a:rPr lang="en-US" altLang="zh-CN" sz="3400" dirty="0"/>
              <a:t> </a:t>
            </a:r>
            <a:r>
              <a:rPr lang="zh-CN" altLang="en-US" sz="3400" dirty="0">
                <a:ea typeface="黑体" panose="02010609060101010101" pitchFamily="49" charset="-122"/>
              </a:rPr>
              <a:t>归并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代价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zh-CN" altLang="en-US" sz="3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80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Rectangle 2">
            <a:extLst>
              <a:ext uri="{FF2B5EF4-FFF2-40B4-BE49-F238E27FC236}">
                <a16:creationId xmlns:a16="http://schemas.microsoft.com/office/drawing/2014/main" id="{90442DFF-0CBD-4679-967C-91C925EC9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dirty="0"/>
              <a:t>2</a:t>
            </a:r>
            <a:r>
              <a:rPr lang="en-US" altLang="zh-CN" sz="3400" baseline="30000" dirty="0"/>
              <a:t>nd</a:t>
            </a:r>
            <a:r>
              <a:rPr lang="en-US" altLang="zh-CN" sz="3400" dirty="0"/>
              <a:t> </a:t>
            </a:r>
            <a:r>
              <a:rPr lang="zh-CN" altLang="en-US" sz="3400" dirty="0">
                <a:ea typeface="黑体" panose="02010609060101010101" pitchFamily="49" charset="-122"/>
              </a:rPr>
              <a:t>归并过程</a:t>
            </a:r>
            <a:r>
              <a:rPr lang="en-US" altLang="zh-CN" sz="3400" dirty="0">
                <a:ea typeface="黑体" panose="02010609060101010101" pitchFamily="49" charset="-122"/>
              </a:rPr>
              <a:t>(</a:t>
            </a:r>
            <a:r>
              <a:rPr lang="zh-CN" altLang="en-US" sz="3400" dirty="0">
                <a:ea typeface="黑体" panose="02010609060101010101" pitchFamily="49" charset="-122"/>
              </a:rPr>
              <a:t>例子</a:t>
            </a:r>
            <a:r>
              <a:rPr lang="en-US" altLang="zh-CN" sz="3400" dirty="0">
                <a:ea typeface="黑体" panose="02010609060101010101" pitchFamily="49" charset="-122"/>
              </a:rPr>
              <a:t>)</a:t>
            </a:r>
            <a:endParaRPr lang="zh-CN" altLang="en-US" sz="3400" dirty="0"/>
          </a:p>
        </p:txBody>
      </p:sp>
      <p:graphicFrame>
        <p:nvGraphicFramePr>
          <p:cNvPr id="53254" name="Object 3">
            <a:extLst>
              <a:ext uri="{FF2B5EF4-FFF2-40B4-BE49-F238E27FC236}">
                <a16:creationId xmlns:a16="http://schemas.microsoft.com/office/drawing/2014/main" id="{C365B151-2BE7-4642-8F3A-36C50808F2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438" y="1389063"/>
          <a:ext cx="8794750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Microsoft Drawing 1.01" r:id="rId3" imgW="6294438" imgH="1327150" progId="MSDraw.1.01">
                  <p:embed/>
                </p:oleObj>
              </mc:Choice>
              <mc:Fallback>
                <p:oleObj name="Microsoft Drawing 1.01" r:id="rId3" imgW="6294438" imgH="1327150" progId="MSDraw.1.01">
                  <p:embed/>
                  <p:pic>
                    <p:nvPicPr>
                      <p:cNvPr id="53254" name="Object 3">
                        <a:extLst>
                          <a:ext uri="{FF2B5EF4-FFF2-40B4-BE49-F238E27FC236}">
                            <a16:creationId xmlns:a16="http://schemas.microsoft.com/office/drawing/2014/main" id="{C365B151-2BE7-4642-8F3A-36C50808F2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8" y="1389063"/>
                        <a:ext cx="8794750" cy="187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5" name="Rectangle 4">
            <a:extLst>
              <a:ext uri="{FF2B5EF4-FFF2-40B4-BE49-F238E27FC236}">
                <a16:creationId xmlns:a16="http://schemas.microsoft.com/office/drawing/2014/main" id="{9F41D87A-6BD5-40C4-9D70-5D5BD51C2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644900"/>
            <a:ext cx="8569325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200">
                <a:latin typeface="Tahoma" panose="020B0604030504040204" pitchFamily="34" charset="0"/>
                <a:ea typeface="黑体" panose="02010609060101010101" pitchFamily="49" charset="-122"/>
              </a:rPr>
              <a:t>依照前面的排序方法，我们把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runs 1-1</a:t>
            </a:r>
            <a:r>
              <a:rPr kumimoji="0" lang="zh-CN" altLang="en-US" sz="2200">
                <a:latin typeface="Tahoma" panose="020B0604030504040204" pitchFamily="34" charset="0"/>
                <a:ea typeface="黑体" panose="02010609060101010101" pitchFamily="49" charset="-122"/>
              </a:rPr>
              <a:t>和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runs 1-2</a:t>
            </a:r>
            <a:r>
              <a:rPr kumimoji="0" lang="zh-CN" altLang="en-US" sz="2200">
                <a:latin typeface="Tahoma" panose="020B0604030504040204" pitchFamily="34" charset="0"/>
                <a:ea typeface="黑体" panose="02010609060101010101" pitchFamily="49" charset="-122"/>
              </a:rPr>
              <a:t>进行归并</a:t>
            </a:r>
          </a:p>
          <a:p>
            <a:pPr eaLnBrk="1" hangingPunct="1"/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Cost of the 2</a:t>
            </a:r>
            <a:r>
              <a:rPr kumimoji="0" lang="en-US" altLang="zh-CN" sz="2200" baseline="30000">
                <a:latin typeface="Tahoma" panose="020B0604030504040204" pitchFamily="34" charset="0"/>
                <a:ea typeface="黑体" panose="02010609060101010101" pitchFamily="49" charset="-122"/>
              </a:rPr>
              <a:t>nd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 merging = 24 I/O accesses.</a:t>
            </a:r>
          </a:p>
          <a:p>
            <a:pPr lvl="1" eaLnBrk="1" hangingPunct="1"/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12 reads and 12 writes.</a:t>
            </a:r>
          </a:p>
          <a:p>
            <a:pPr lvl="1" eaLnBrk="1" hangingPunct="1"/>
            <a:endParaRPr kumimoji="0" lang="en-US" altLang="zh-CN" sz="220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/>
            <a:r>
              <a:rPr kumimoji="0" lang="zh-CN" altLang="en-US" sz="2200">
                <a:latin typeface="Tahoma" panose="020B0604030504040204" pitchFamily="34" charset="0"/>
                <a:ea typeface="黑体" panose="02010609060101010101" pitchFamily="49" charset="-122"/>
              </a:rPr>
              <a:t>该步骤完成之后，只剩下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kumimoji="0" lang="zh-CN" altLang="en-US" sz="2200">
                <a:latin typeface="Tahoma" panose="020B0604030504040204" pitchFamily="34" charset="0"/>
                <a:ea typeface="黑体" panose="02010609060101010101" pitchFamily="49" charset="-122"/>
              </a:rPr>
              <a:t>个有序归并段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– </a:t>
            </a:r>
            <a:r>
              <a:rPr kumimoji="0" lang="zh-CN" altLang="en-US" sz="220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排序完成</a:t>
            </a:r>
            <a:r>
              <a:rPr kumimoji="0" lang="en-US" altLang="zh-CN" sz="2200">
                <a:latin typeface="Tahoma" panose="020B0604030504040204" pitchFamily="34" charset="0"/>
                <a:ea typeface="黑体" panose="02010609060101010101" pitchFamily="49" charset="-122"/>
              </a:rPr>
              <a:t>!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2">
            <a:extLst>
              <a:ext uri="{FF2B5EF4-FFF2-40B4-BE49-F238E27FC236}">
                <a16:creationId xmlns:a16="http://schemas.microsoft.com/office/drawing/2014/main" id="{0E1162AB-5F80-40CE-B728-82D027B36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 dirty="0">
                <a:ea typeface="黑体" panose="02010609060101010101" pitchFamily="49" charset="-122"/>
              </a:rPr>
              <a:t>归并排序总</a:t>
            </a:r>
            <a:r>
              <a:rPr lang="en-US" altLang="zh-CN" sz="3800" dirty="0">
                <a:ea typeface="黑体" panose="02010609060101010101" pitchFamily="49" charset="-122"/>
              </a:rPr>
              <a:t>I/O</a:t>
            </a:r>
            <a:r>
              <a:rPr lang="zh-CN" altLang="en-US" sz="3800" dirty="0">
                <a:ea typeface="黑体" panose="02010609060101010101" pitchFamily="49" charset="-122"/>
              </a:rPr>
              <a:t>代价</a:t>
            </a:r>
          </a:p>
        </p:txBody>
      </p:sp>
      <p:sp>
        <p:nvSpPr>
          <p:cNvPr id="822275" name="Rectangle 3">
            <a:extLst>
              <a:ext uri="{FF2B5EF4-FFF2-40B4-BE49-F238E27FC236}">
                <a16:creationId xmlns:a16="http://schemas.microsoft.com/office/drawing/2014/main" id="{80C67EC4-8221-455B-BCD4-379117C99B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168775"/>
            <a:ext cx="8229600" cy="1962150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Preliminary sorting step =&gt; 24 I/</a:t>
            </a:r>
            <a:r>
              <a:rPr lang="en-US" altLang="zh-CN" sz="2400" dirty="0" err="1"/>
              <a:t>Os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merging step =&gt; 24 I/</a:t>
            </a:r>
            <a:r>
              <a:rPr lang="en-US" altLang="zh-CN" sz="2400" dirty="0" err="1"/>
              <a:t>Os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2</a:t>
            </a:r>
            <a:r>
              <a:rPr lang="en-US" altLang="zh-CN" sz="2400" baseline="30000" dirty="0"/>
              <a:t>nd</a:t>
            </a:r>
            <a:r>
              <a:rPr lang="en-US" altLang="zh-CN" sz="2400" dirty="0"/>
              <a:t> merging =&gt; 24 I/</a:t>
            </a:r>
            <a:r>
              <a:rPr lang="en-US" altLang="zh-CN" sz="2400" dirty="0" err="1"/>
              <a:t>Os</a:t>
            </a: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Total 72 I/</a:t>
            </a:r>
            <a:r>
              <a:rPr lang="en-US" altLang="zh-CN" sz="2400" dirty="0" err="1">
                <a:solidFill>
                  <a:srgbClr val="FF0000"/>
                </a:solidFill>
              </a:rPr>
              <a:t>Os</a:t>
            </a:r>
            <a:r>
              <a:rPr lang="en-US" altLang="zh-CN" sz="2400" dirty="0">
                <a:solidFill>
                  <a:srgbClr val="FF0000"/>
                </a:solidFill>
              </a:rPr>
              <a:t>.</a:t>
            </a:r>
          </a:p>
        </p:txBody>
      </p:sp>
      <p:graphicFrame>
        <p:nvGraphicFramePr>
          <p:cNvPr id="54279" name="Object 4">
            <a:extLst>
              <a:ext uri="{FF2B5EF4-FFF2-40B4-BE49-F238E27FC236}">
                <a16:creationId xmlns:a16="http://schemas.microsoft.com/office/drawing/2014/main" id="{03BA9B11-8838-4CB0-AE30-196EA6D792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088" y="1117600"/>
          <a:ext cx="8809037" cy="242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Microsoft Drawing 1.01" r:id="rId3" imgW="6303963" imgH="1711325" progId="MSDraw.1.01">
                  <p:embed/>
                </p:oleObj>
              </mc:Choice>
              <mc:Fallback>
                <p:oleObj name="Microsoft Drawing 1.01" r:id="rId3" imgW="6303963" imgH="1711325" progId="MSDraw.1.01">
                  <p:embed/>
                  <p:pic>
                    <p:nvPicPr>
                      <p:cNvPr id="54279" name="Object 4">
                        <a:extLst>
                          <a:ext uri="{FF2B5EF4-FFF2-40B4-BE49-F238E27FC236}">
                            <a16:creationId xmlns:a16="http://schemas.microsoft.com/office/drawing/2014/main" id="{03BA9B11-8838-4CB0-AE30-196EA6D792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8" y="1117600"/>
                        <a:ext cx="8809037" cy="242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2">
            <a:extLst>
              <a:ext uri="{FF2B5EF4-FFF2-40B4-BE49-F238E27FC236}">
                <a16:creationId xmlns:a16="http://schemas.microsoft.com/office/drawing/2014/main" id="{2270CB38-0B9F-4405-B368-97A8B6E5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800" y="230188"/>
            <a:ext cx="3251200" cy="717550"/>
          </a:xfrm>
        </p:spPr>
        <p:txBody>
          <a:bodyPr/>
          <a:lstStyle/>
          <a:p>
            <a:pPr eaLnBrk="1" hangingPunct="1"/>
            <a:r>
              <a:rPr lang="zh-CN" altLang="en-US" sz="3800" dirty="0">
                <a:ea typeface="黑体" panose="02010609060101010101" pitchFamily="49" charset="-122"/>
              </a:rPr>
              <a:t>外排序例子二</a:t>
            </a:r>
          </a:p>
        </p:txBody>
      </p:sp>
      <p:sp>
        <p:nvSpPr>
          <p:cNvPr id="866307" name="Rectangle 3">
            <a:extLst>
              <a:ext uri="{FF2B5EF4-FFF2-40B4-BE49-F238E27FC236}">
                <a16:creationId xmlns:a16="http://schemas.microsoft.com/office/drawing/2014/main" id="{4C4691FE-A877-4697-826B-F4CE1A48ED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035300" cy="4530725"/>
          </a:xfrm>
        </p:spPr>
        <p:txBody>
          <a:bodyPr/>
          <a:lstStyle/>
          <a:p>
            <a:pPr eaLnBrk="1" hangingPunct="1"/>
            <a:r>
              <a:rPr lang="en-US" altLang="zh-CN" sz="2600"/>
              <a:t>Sort a file with 108 pages, using only 5 memory pages.</a:t>
            </a:r>
          </a:p>
          <a:p>
            <a:pPr eaLnBrk="1" hangingPunct="1"/>
            <a:endParaRPr lang="en-US" altLang="zh-CN" sz="2600"/>
          </a:p>
          <a:p>
            <a:pPr eaLnBrk="1" hangingPunct="1"/>
            <a:r>
              <a:rPr lang="en-US" altLang="zh-CN" sz="2600">
                <a:solidFill>
                  <a:srgbClr val="FF0000"/>
                </a:solidFill>
              </a:rPr>
              <a:t>Total cost = 216 x 4 = 864 I/O accesses </a:t>
            </a:r>
          </a:p>
        </p:txBody>
      </p:sp>
      <p:graphicFrame>
        <p:nvGraphicFramePr>
          <p:cNvPr id="55303" name="Object 8">
            <a:extLst>
              <a:ext uri="{FF2B5EF4-FFF2-40B4-BE49-F238E27FC236}">
                <a16:creationId xmlns:a16="http://schemas.microsoft.com/office/drawing/2014/main" id="{E3F19D8D-A60E-4EE0-87E3-B7B66F0667D1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419475" y="295275"/>
          <a:ext cx="5724525" cy="587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Microsoft Drawing 1.01" r:id="rId3" imgW="9493250" imgH="11677650" progId="MSDraw.1.01">
                  <p:embed/>
                </p:oleObj>
              </mc:Choice>
              <mc:Fallback>
                <p:oleObj name="Microsoft Drawing 1.01" r:id="rId3" imgW="9493250" imgH="11677650" progId="MSDraw.1.01">
                  <p:embed/>
                  <p:pic>
                    <p:nvPicPr>
                      <p:cNvPr id="55303" name="Object 8">
                        <a:extLst>
                          <a:ext uri="{FF2B5EF4-FFF2-40B4-BE49-F238E27FC236}">
                            <a16:creationId xmlns:a16="http://schemas.microsoft.com/office/drawing/2014/main" id="{E3F19D8D-A60E-4EE0-87E3-B7B66F0667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95275"/>
                        <a:ext cx="5724525" cy="587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630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>
            <a:extLst>
              <a:ext uri="{FF2B5EF4-FFF2-40B4-BE49-F238E27FC236}">
                <a16:creationId xmlns:a16="http://schemas.microsoft.com/office/drawing/2014/main" id="{6C871AD5-0AEB-4C59-9A6D-AF9BCF879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85787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黑体" panose="02010609060101010101" pitchFamily="49" charset="-122"/>
              </a:rPr>
              <a:t>一般情况下的外排序（</a:t>
            </a:r>
            <a:r>
              <a:rPr lang="en-US" altLang="zh-CN" i="1" dirty="0">
                <a:solidFill>
                  <a:srgbClr val="FF0000"/>
                </a:solidFill>
                <a:ea typeface="黑体" panose="02010609060101010101" pitchFamily="49" charset="-122"/>
              </a:rPr>
              <a:t>M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pitchFamily="49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路归并</a:t>
            </a:r>
            <a:r>
              <a:rPr lang="zh-CN" altLang="en-US" dirty="0"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871427" name="Rectangle 3">
            <a:extLst>
              <a:ext uri="{FF2B5EF4-FFF2-40B4-BE49-F238E27FC236}">
                <a16:creationId xmlns:a16="http://schemas.microsoft.com/office/drawing/2014/main" id="{561D22EE-1DC5-4ED4-B8A9-75002D35750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981075"/>
            <a:ext cx="8686800" cy="28082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b="0" dirty="0"/>
              <a:t>Sort a file with </a:t>
            </a:r>
            <a:r>
              <a:rPr lang="en-US" altLang="zh-CN" sz="20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/>
              <a:t> pages, using </a:t>
            </a:r>
            <a:r>
              <a:rPr lang="en-US" altLang="zh-CN" sz="2000" b="0" i="1" dirty="0">
                <a:solidFill>
                  <a:srgbClr val="FF3300"/>
                </a:solidFill>
              </a:rPr>
              <a:t>M</a:t>
            </a:r>
            <a:r>
              <a:rPr lang="en-US" altLang="zh-CN" sz="2000" b="0" dirty="0"/>
              <a:t> memory pages.</a:t>
            </a:r>
          </a:p>
          <a:p>
            <a:pPr>
              <a:lnSpc>
                <a:spcPct val="90000"/>
              </a:lnSpc>
            </a:pPr>
            <a:r>
              <a:rPr lang="en-US" altLang="zh-CN" sz="2000" b="0" dirty="0"/>
              <a:t>The preliminary sorting step produces 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0</a:t>
            </a:r>
            <a:r>
              <a:rPr lang="en-US" altLang="zh-CN" sz="2000" b="0" dirty="0">
                <a:solidFill>
                  <a:srgbClr val="FF3300"/>
                </a:solidFill>
              </a:rPr>
              <a:t> =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>
                <a:solidFill>
                  <a:srgbClr val="FF3300"/>
                </a:solidFill>
              </a:rPr>
              <a:t> / </a:t>
            </a:r>
            <a:r>
              <a:rPr lang="en-US" altLang="zh-CN" sz="2000" b="0" i="1" dirty="0">
                <a:solidFill>
                  <a:srgbClr val="FF3300"/>
                </a:solidFill>
              </a:rPr>
              <a:t>M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</a:t>
            </a:r>
            <a:r>
              <a:rPr lang="en-US" altLang="zh-CN" sz="2000" b="0" dirty="0"/>
              <a:t> sorted runs by performing </a:t>
            </a:r>
            <a:r>
              <a:rPr lang="en-US" altLang="zh-CN" sz="2000" b="0" dirty="0">
                <a:solidFill>
                  <a:srgbClr val="FF3300"/>
                </a:solidFill>
              </a:rPr>
              <a:t>2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>
                <a:solidFill>
                  <a:srgbClr val="FF3300"/>
                </a:solidFill>
              </a:rPr>
              <a:t> </a:t>
            </a:r>
            <a:r>
              <a:rPr lang="en-US" altLang="zh-CN" sz="2000" b="0" dirty="0"/>
              <a:t> I/</a:t>
            </a:r>
            <a:r>
              <a:rPr lang="en-US" altLang="zh-CN" sz="2000" b="0" dirty="0" err="1"/>
              <a:t>Os</a:t>
            </a:r>
            <a:r>
              <a:rPr lang="en-US" altLang="zh-CN" sz="2000" b="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000" b="0" dirty="0"/>
              <a:t>The 1</a:t>
            </a:r>
            <a:r>
              <a:rPr lang="en-US" altLang="zh-CN" sz="2000" b="0" baseline="30000" dirty="0"/>
              <a:t>st</a:t>
            </a:r>
            <a:r>
              <a:rPr lang="en-US" altLang="zh-CN" sz="2000" b="0" dirty="0"/>
              <a:t> merging step produces 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1</a:t>
            </a:r>
            <a:r>
              <a:rPr lang="en-US" altLang="zh-CN" sz="2000" b="0" dirty="0">
                <a:solidFill>
                  <a:srgbClr val="FF3300"/>
                </a:solidFill>
              </a:rPr>
              <a:t> =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0 </a:t>
            </a:r>
            <a:r>
              <a:rPr lang="en-US" altLang="zh-CN" sz="2000" b="0" dirty="0">
                <a:solidFill>
                  <a:srgbClr val="FF3300"/>
                </a:solidFill>
              </a:rPr>
              <a:t>/ (</a:t>
            </a:r>
            <a:r>
              <a:rPr lang="en-US" altLang="zh-CN" sz="2000" b="0" i="1" dirty="0">
                <a:solidFill>
                  <a:srgbClr val="FF3300"/>
                </a:solidFill>
              </a:rPr>
              <a:t>M </a:t>
            </a:r>
            <a:r>
              <a:rPr lang="en-US" altLang="zh-CN" sz="2000" b="0" dirty="0">
                <a:solidFill>
                  <a:srgbClr val="FF3300"/>
                </a:solidFill>
              </a:rPr>
              <a:t>– 1)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</a:t>
            </a:r>
            <a:r>
              <a:rPr lang="en-US" altLang="zh-CN" sz="2000" b="0" dirty="0">
                <a:sym typeface="Symbol" panose="05050102010706020507" pitchFamily="18" charset="2"/>
              </a:rPr>
              <a:t> runs with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>
                <a:sym typeface="Symbol" panose="05050102010706020507" pitchFamily="18" charset="2"/>
              </a:rPr>
              <a:t> I/</a:t>
            </a:r>
            <a:r>
              <a:rPr lang="en-US" altLang="zh-CN" sz="2000" b="0" dirty="0" err="1">
                <a:sym typeface="Symbol" panose="05050102010706020507" pitchFamily="18" charset="2"/>
              </a:rPr>
              <a:t>Os</a:t>
            </a:r>
            <a:r>
              <a:rPr lang="en-US" altLang="zh-CN" sz="2000" b="0" dirty="0">
                <a:sym typeface="Symbol" panose="05050102010706020507" pitchFamily="18" charset="2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000" b="0" dirty="0"/>
              <a:t>The 2</a:t>
            </a:r>
            <a:r>
              <a:rPr lang="en-US" altLang="zh-CN" sz="2000" b="0" baseline="30000" dirty="0"/>
              <a:t>nd</a:t>
            </a:r>
            <a:r>
              <a:rPr lang="en-US" altLang="zh-CN" sz="2000" b="0" dirty="0"/>
              <a:t> merging step produces 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2</a:t>
            </a:r>
            <a:r>
              <a:rPr lang="en-US" altLang="zh-CN" sz="2000" b="0" dirty="0">
                <a:solidFill>
                  <a:srgbClr val="FF3300"/>
                </a:solidFill>
              </a:rPr>
              <a:t> =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1 </a:t>
            </a:r>
            <a:r>
              <a:rPr lang="en-US" altLang="zh-CN" sz="2000" b="0" dirty="0">
                <a:solidFill>
                  <a:srgbClr val="FF3300"/>
                </a:solidFill>
              </a:rPr>
              <a:t>/ (</a:t>
            </a:r>
            <a:r>
              <a:rPr lang="en-US" altLang="zh-CN" sz="2000" b="0" i="1" dirty="0">
                <a:solidFill>
                  <a:srgbClr val="FF3300"/>
                </a:solidFill>
              </a:rPr>
              <a:t>M </a:t>
            </a:r>
            <a:r>
              <a:rPr lang="en-US" altLang="zh-CN" sz="2000" b="0" dirty="0">
                <a:solidFill>
                  <a:srgbClr val="FF3300"/>
                </a:solidFill>
              </a:rPr>
              <a:t>– 1)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</a:t>
            </a:r>
            <a:r>
              <a:rPr lang="en-US" altLang="zh-CN" sz="2000" b="0" dirty="0">
                <a:sym typeface="Symbol" panose="05050102010706020507" pitchFamily="18" charset="2"/>
              </a:rPr>
              <a:t> runs with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>
                <a:sym typeface="Symbol" panose="05050102010706020507" pitchFamily="18" charset="2"/>
              </a:rPr>
              <a:t> I/</a:t>
            </a:r>
            <a:r>
              <a:rPr lang="en-US" altLang="zh-CN" sz="2000" b="0" dirty="0" err="1">
                <a:sym typeface="Symbol" panose="05050102010706020507" pitchFamily="18" charset="2"/>
              </a:rPr>
              <a:t>Os</a:t>
            </a:r>
            <a:r>
              <a:rPr lang="en-US" altLang="zh-CN" sz="2000" b="0" dirty="0"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b="0" dirty="0">
                <a:sym typeface="Symbol" panose="05050102010706020507" pitchFamily="18" charset="2"/>
              </a:rPr>
              <a:t>…</a:t>
            </a:r>
          </a:p>
          <a:p>
            <a:pPr>
              <a:lnSpc>
                <a:spcPct val="90000"/>
              </a:lnSpc>
            </a:pPr>
            <a:r>
              <a:rPr lang="en-US" altLang="zh-CN" sz="2000" b="0" dirty="0"/>
              <a:t>The last merging step produces </a:t>
            </a:r>
            <a:r>
              <a:rPr lang="en-US" altLang="zh-CN" sz="2000" b="0" i="1" dirty="0" err="1">
                <a:solidFill>
                  <a:srgbClr val="FF3300"/>
                </a:solidFill>
              </a:rPr>
              <a:t>n</a:t>
            </a:r>
            <a:r>
              <a:rPr lang="en-US" altLang="zh-CN" sz="2000" b="0" baseline="-25000" dirty="0" err="1">
                <a:solidFill>
                  <a:srgbClr val="FF3300"/>
                </a:solidFill>
              </a:rPr>
              <a:t>x</a:t>
            </a:r>
            <a:r>
              <a:rPr lang="en-US" altLang="zh-CN" sz="2000" b="0" dirty="0">
                <a:solidFill>
                  <a:srgbClr val="FF3300"/>
                </a:solidFill>
              </a:rPr>
              <a:t> =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000" b="0" i="1" dirty="0">
                <a:solidFill>
                  <a:srgbClr val="FF3300"/>
                </a:solidFill>
              </a:rPr>
              <a:t>n</a:t>
            </a:r>
            <a:r>
              <a:rPr lang="en-US" altLang="zh-CN" sz="2000" b="0" i="1" baseline="-25000" dirty="0">
                <a:solidFill>
                  <a:srgbClr val="FF3300"/>
                </a:solidFill>
              </a:rPr>
              <a:t>x-</a:t>
            </a:r>
            <a:r>
              <a:rPr lang="en-US" altLang="zh-CN" sz="2000" b="0" baseline="-25000" dirty="0">
                <a:solidFill>
                  <a:srgbClr val="FF3300"/>
                </a:solidFill>
              </a:rPr>
              <a:t>1 </a:t>
            </a:r>
            <a:r>
              <a:rPr lang="en-US" altLang="zh-CN" sz="2000" b="0" dirty="0">
                <a:solidFill>
                  <a:srgbClr val="FF3300"/>
                </a:solidFill>
              </a:rPr>
              <a:t>/ (</a:t>
            </a:r>
            <a:r>
              <a:rPr lang="en-US" altLang="zh-CN" sz="2000" b="0" i="1" dirty="0">
                <a:solidFill>
                  <a:srgbClr val="FF3300"/>
                </a:solidFill>
              </a:rPr>
              <a:t>M </a:t>
            </a:r>
            <a:r>
              <a:rPr lang="en-US" altLang="zh-CN" sz="2000" b="0" dirty="0">
                <a:solidFill>
                  <a:srgbClr val="FF3300"/>
                </a:solidFill>
              </a:rPr>
              <a:t>– 1)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 = 1</a:t>
            </a:r>
            <a:r>
              <a:rPr lang="en-US" altLang="zh-CN" sz="2000" b="0" dirty="0">
                <a:sym typeface="Symbol" panose="05050102010706020507" pitchFamily="18" charset="2"/>
              </a:rPr>
              <a:t> run with </a:t>
            </a:r>
            <a:r>
              <a:rPr lang="en-US" altLang="zh-CN" sz="2000" b="0" dirty="0">
                <a:solidFill>
                  <a:srgbClr val="FF33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b="0" dirty="0">
                <a:sym typeface="Symbol" panose="05050102010706020507" pitchFamily="18" charset="2"/>
              </a:rPr>
              <a:t> I/</a:t>
            </a:r>
            <a:r>
              <a:rPr lang="en-US" altLang="zh-CN" sz="2000" b="0" dirty="0" err="1">
                <a:sym typeface="Symbol" panose="05050102010706020507" pitchFamily="18" charset="2"/>
              </a:rPr>
              <a:t>Os</a:t>
            </a:r>
            <a:r>
              <a:rPr lang="en-US" altLang="zh-CN" sz="2000" b="0" dirty="0">
                <a:sym typeface="Symbol" panose="05050102010706020507" pitchFamily="18" charset="2"/>
              </a:rPr>
              <a:t>.</a:t>
            </a:r>
          </a:p>
        </p:txBody>
      </p:sp>
      <p:graphicFrame>
        <p:nvGraphicFramePr>
          <p:cNvPr id="56327" name="Object 8">
            <a:extLst>
              <a:ext uri="{FF2B5EF4-FFF2-40B4-BE49-F238E27FC236}">
                <a16:creationId xmlns:a16="http://schemas.microsoft.com/office/drawing/2014/main" id="{E443B7CB-ADC5-4CCB-9E51-6751549C1C81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22898040"/>
              </p:ext>
            </p:extLst>
          </p:nvPr>
        </p:nvGraphicFramePr>
        <p:xfrm>
          <a:off x="305594" y="3906838"/>
          <a:ext cx="8532812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Microsoft Drawing 1.01" r:id="rId3" imgW="6338888" imgH="1685925" progId="MSDraw.1.01">
                  <p:embed/>
                </p:oleObj>
              </mc:Choice>
              <mc:Fallback>
                <p:oleObj name="Microsoft Drawing 1.01" r:id="rId3" imgW="6338888" imgH="1685925" progId="MSDraw.1.01">
                  <p:embed/>
                  <p:pic>
                    <p:nvPicPr>
                      <p:cNvPr id="56327" name="Object 8">
                        <a:extLst>
                          <a:ext uri="{FF2B5EF4-FFF2-40B4-BE49-F238E27FC236}">
                            <a16:creationId xmlns:a16="http://schemas.microsoft.com/office/drawing/2014/main" id="{E443B7CB-ADC5-4CCB-9E51-6751549C1C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594" y="3906838"/>
                        <a:ext cx="8532812" cy="227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42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Rectangle 2">
            <a:extLst>
              <a:ext uri="{FF2B5EF4-FFF2-40B4-BE49-F238E27FC236}">
                <a16:creationId xmlns:a16="http://schemas.microsoft.com/office/drawing/2014/main" id="{83C47AB2-74F5-4CE4-B748-C8F71C797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800" dirty="0">
                <a:ea typeface="黑体" panose="02010609060101010101" pitchFamily="49" charset="-122"/>
              </a:rPr>
              <a:t>一般情况下的外排序</a:t>
            </a:r>
            <a:r>
              <a:rPr lang="en-US" altLang="zh-CN" sz="3800" dirty="0">
                <a:ea typeface="黑体" panose="02010609060101010101" pitchFamily="49" charset="-122"/>
              </a:rPr>
              <a:t>I/O</a:t>
            </a:r>
            <a:r>
              <a:rPr lang="zh-CN" altLang="en-US" sz="3800" dirty="0">
                <a:ea typeface="黑体" panose="02010609060101010101" pitchFamily="49" charset="-122"/>
              </a:rPr>
              <a:t>代价估计</a:t>
            </a:r>
          </a:p>
        </p:txBody>
      </p:sp>
      <p:sp>
        <p:nvSpPr>
          <p:cNvPr id="875523" name="Rectangle 3">
            <a:extLst>
              <a:ext uri="{FF2B5EF4-FFF2-40B4-BE49-F238E27FC236}">
                <a16:creationId xmlns:a16="http://schemas.microsoft.com/office/drawing/2014/main" id="{20CC37BD-1B8B-4C47-8650-B505C041D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ym typeface="Symbol" panose="05050102010706020507" pitchFamily="18" charset="2"/>
              </a:rPr>
              <a:t>Therefore the total cost =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 + 2</a:t>
            </a:r>
            <a:r>
              <a:rPr lang="en-US" altLang="zh-CN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  </a:t>
            </a:r>
            <a:r>
              <a:rPr lang="en-US" altLang="zh-CN" sz="2400" i="1" dirty="0">
                <a:solidFill>
                  <a:srgbClr val="FF3300"/>
                </a:solidFill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sym typeface="Symbol" panose="05050102010706020507" pitchFamily="18" charset="2"/>
              </a:rPr>
              <a:t> I/</a:t>
            </a:r>
            <a:r>
              <a:rPr lang="en-US" altLang="zh-CN" sz="2400" dirty="0" err="1">
                <a:sym typeface="Symbol" panose="05050102010706020507" pitchFamily="18" charset="2"/>
              </a:rPr>
              <a:t>Os</a:t>
            </a:r>
            <a:r>
              <a:rPr lang="en-US" altLang="zh-CN" sz="2400" dirty="0">
                <a:sym typeface="Symbol" panose="05050102010706020507" pitchFamily="18" charset="2"/>
              </a:rPr>
              <a:t>,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ym typeface="Symbol" panose="05050102010706020507" pitchFamily="18" charset="2"/>
              </a:rPr>
              <a:t>where </a:t>
            </a:r>
            <a:r>
              <a:rPr lang="en-US" altLang="zh-CN" sz="2400" i="1" dirty="0">
                <a:solidFill>
                  <a:srgbClr val="FF3300"/>
                </a:solidFill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sym typeface="Symbol" panose="05050102010706020507" pitchFamily="18" charset="2"/>
              </a:rPr>
              <a:t> is the number of merging steps.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How to compute </a:t>
            </a:r>
            <a:r>
              <a:rPr lang="en-US" altLang="zh-CN" sz="2400" i="1" dirty="0">
                <a:solidFill>
                  <a:srgbClr val="FF3300"/>
                </a:solidFill>
              </a:rPr>
              <a:t>x</a:t>
            </a:r>
            <a:r>
              <a:rPr lang="en-US" altLang="zh-CN" sz="2400" dirty="0"/>
              <a:t>?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Start with </a:t>
            </a:r>
            <a:r>
              <a:rPr lang="en-US" altLang="zh-CN" sz="2400" i="1" dirty="0">
                <a:solidFill>
                  <a:srgbClr val="FF3300"/>
                </a:solidFill>
              </a:rPr>
              <a:t>y</a:t>
            </a:r>
            <a:r>
              <a:rPr lang="en-US" altLang="zh-CN" sz="2400" dirty="0"/>
              <a:t> = </a:t>
            </a:r>
            <a:r>
              <a:rPr lang="en-US" altLang="zh-CN" sz="2400" i="1" dirty="0">
                <a:solidFill>
                  <a:srgbClr val="FF3300"/>
                </a:solidFill>
              </a:rPr>
              <a:t>n</a:t>
            </a:r>
            <a:r>
              <a:rPr lang="en-US" altLang="zh-CN" sz="2400" baseline="-25000" dirty="0">
                <a:solidFill>
                  <a:srgbClr val="FF3300"/>
                </a:solidFill>
              </a:rPr>
              <a:t>0</a:t>
            </a:r>
            <a:r>
              <a:rPr lang="en-US" altLang="zh-CN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Do </a:t>
            </a:r>
            <a:r>
              <a:rPr lang="en-US" altLang="zh-CN" sz="2400" i="1" dirty="0">
                <a:solidFill>
                  <a:srgbClr val="FF3300"/>
                </a:solidFill>
              </a:rPr>
              <a:t>y</a:t>
            </a:r>
            <a:r>
              <a:rPr lang="en-US" altLang="zh-CN" sz="2400" dirty="0"/>
              <a:t> = 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</a:t>
            </a:r>
            <a:r>
              <a:rPr lang="en-US" altLang="zh-CN" sz="2400" i="1" dirty="0">
                <a:solidFill>
                  <a:srgbClr val="FF3300"/>
                </a:solidFill>
              </a:rPr>
              <a:t>y</a:t>
            </a:r>
            <a:r>
              <a:rPr lang="en-US" altLang="zh-CN" sz="2400" baseline="-25000" dirty="0">
                <a:solidFill>
                  <a:srgbClr val="FF3300"/>
                </a:solidFill>
              </a:rPr>
              <a:t> </a:t>
            </a:r>
            <a:r>
              <a:rPr lang="en-US" altLang="zh-CN" sz="2400" dirty="0">
                <a:solidFill>
                  <a:srgbClr val="FF3300"/>
                </a:solidFill>
              </a:rPr>
              <a:t>/ (</a:t>
            </a:r>
            <a:r>
              <a:rPr lang="en-US" altLang="zh-CN" sz="2400" i="1" dirty="0">
                <a:solidFill>
                  <a:srgbClr val="FF3300"/>
                </a:solidFill>
              </a:rPr>
              <a:t>M </a:t>
            </a:r>
            <a:r>
              <a:rPr lang="en-US" altLang="zh-CN" sz="2400" dirty="0">
                <a:solidFill>
                  <a:srgbClr val="FF3300"/>
                </a:solidFill>
              </a:rPr>
              <a:t>– 1)</a:t>
            </a:r>
            <a:r>
              <a:rPr lang="en-US" altLang="zh-CN" sz="2400" dirty="0">
                <a:solidFill>
                  <a:srgbClr val="FF3300"/>
                </a:solidFill>
                <a:sym typeface="Symbol" panose="05050102010706020507" pitchFamily="18" charset="2"/>
              </a:rPr>
              <a:t>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u="sng" dirty="0"/>
              <a:t>repetitively</a:t>
            </a:r>
            <a:r>
              <a:rPr lang="en-US" altLang="zh-CN" sz="24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i="1" dirty="0">
                <a:solidFill>
                  <a:srgbClr val="FF3300"/>
                </a:solidFill>
              </a:rPr>
              <a:t>x</a:t>
            </a:r>
            <a:r>
              <a:rPr lang="en-US" altLang="zh-CN" sz="2400" dirty="0"/>
              <a:t> is the number of repetitions before </a:t>
            </a:r>
            <a:r>
              <a:rPr lang="en-US" altLang="zh-CN" sz="2400" i="1" dirty="0">
                <a:solidFill>
                  <a:srgbClr val="FF3300"/>
                </a:solidFill>
              </a:rPr>
              <a:t>y</a:t>
            </a:r>
            <a:r>
              <a:rPr lang="en-US" altLang="zh-CN" sz="2400" dirty="0"/>
              <a:t> becomes 1.</a:t>
            </a:r>
          </a:p>
          <a:p>
            <a:pPr>
              <a:lnSpc>
                <a:spcPct val="90000"/>
              </a:lnSpc>
            </a:pPr>
            <a:r>
              <a:rPr lang="en-US" altLang="zh-CN" sz="2400" i="1" dirty="0">
                <a:solidFill>
                  <a:srgbClr val="FF3300"/>
                </a:solidFill>
              </a:rPr>
              <a:t>x</a:t>
            </a:r>
            <a:r>
              <a:rPr lang="en-US" altLang="zh-CN" sz="2400" dirty="0"/>
              <a:t> =</a:t>
            </a:r>
            <a:r>
              <a:rPr lang="en-US" altLang="zh-CN" sz="2400" i="1" dirty="0">
                <a:solidFill>
                  <a:srgbClr val="FF3300"/>
                </a:solidFill>
              </a:rPr>
              <a:t>┌log</a:t>
            </a:r>
            <a:r>
              <a:rPr lang="en-US" altLang="zh-CN" sz="2400" i="1" baseline="-25000" dirty="0">
                <a:solidFill>
                  <a:srgbClr val="FF3300"/>
                </a:solidFill>
              </a:rPr>
              <a:t>M-1</a:t>
            </a:r>
            <a:r>
              <a:rPr lang="en-US" altLang="zh-CN" sz="2400" i="1" dirty="0">
                <a:solidFill>
                  <a:srgbClr val="FF3300"/>
                </a:solidFill>
              </a:rPr>
              <a:t>(</a:t>
            </a:r>
            <a:r>
              <a:rPr lang="en-US" altLang="zh-CN" sz="24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i="1" dirty="0">
                <a:solidFill>
                  <a:srgbClr val="FF3300"/>
                </a:solidFill>
              </a:rPr>
              <a:t>/M)┐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008D72-5A74-4C3B-B799-CCE02BDFC3F0}"/>
              </a:ext>
            </a:extLst>
          </p:cNvPr>
          <p:cNvSpPr/>
          <p:nvPr/>
        </p:nvSpPr>
        <p:spPr>
          <a:xfrm>
            <a:off x="1446204" y="5601634"/>
            <a:ext cx="6752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3300"/>
                </a:solidFill>
                <a:sym typeface="Symbol" panose="05050102010706020507" pitchFamily="18" charset="2"/>
              </a:rPr>
              <a:t>Total I/O cost</a:t>
            </a:r>
            <a:r>
              <a:rPr lang="zh-CN" altLang="en-US" sz="2800" dirty="0">
                <a:solidFill>
                  <a:srgbClr val="FF3300"/>
                </a:solidFill>
                <a:sym typeface="Symbol" panose="05050102010706020507" pitchFamily="18" charset="2"/>
              </a:rPr>
              <a:t>：</a:t>
            </a:r>
            <a:r>
              <a:rPr lang="en-US" altLang="zh-CN" sz="2800" dirty="0">
                <a:solidFill>
                  <a:srgbClr val="FF33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8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800" dirty="0">
                <a:solidFill>
                  <a:srgbClr val="FF3300"/>
                </a:solidFill>
                <a:sym typeface="Symbol" panose="05050102010706020507" pitchFamily="18" charset="2"/>
              </a:rPr>
              <a:t> + 2</a:t>
            </a:r>
            <a:r>
              <a:rPr lang="en-US" altLang="zh-CN" sz="28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 </a:t>
            </a:r>
            <a:r>
              <a:rPr lang="en-US" altLang="zh-CN" sz="2800" dirty="0">
                <a:solidFill>
                  <a:srgbClr val="FF3300"/>
                </a:solidFill>
                <a:sym typeface="Symbol" panose="05050102010706020507" pitchFamily="18" charset="2"/>
              </a:rPr>
              <a:t> </a:t>
            </a:r>
            <a:r>
              <a:rPr lang="en-US" altLang="zh-CN" sz="2800" i="1" dirty="0">
                <a:solidFill>
                  <a:srgbClr val="FF3300"/>
                </a:solidFill>
              </a:rPr>
              <a:t>┌log</a:t>
            </a:r>
            <a:r>
              <a:rPr lang="en-US" altLang="zh-CN" sz="2800" i="1" baseline="-25000" dirty="0">
                <a:solidFill>
                  <a:srgbClr val="FF3300"/>
                </a:solidFill>
              </a:rPr>
              <a:t>M-1</a:t>
            </a:r>
            <a:r>
              <a:rPr lang="en-US" altLang="zh-CN" sz="2800" i="1" dirty="0">
                <a:solidFill>
                  <a:srgbClr val="FF3300"/>
                </a:solidFill>
              </a:rPr>
              <a:t>(</a:t>
            </a:r>
            <a:r>
              <a:rPr lang="en-US" altLang="zh-CN" sz="28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8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8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800" i="1" dirty="0">
                <a:solidFill>
                  <a:srgbClr val="FF3300"/>
                </a:solidFill>
              </a:rPr>
              <a:t>/M)┐</a:t>
            </a:r>
            <a:r>
              <a:rPr lang="en-US" altLang="zh-CN" sz="2800" dirty="0">
                <a:sym typeface="Symbol" panose="05050102010706020507" pitchFamily="18" charset="2"/>
              </a:rPr>
              <a:t> 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523" grpId="0" build="p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1026">
            <a:extLst>
              <a:ext uri="{FF2B5EF4-FFF2-40B4-BE49-F238E27FC236}">
                <a16:creationId xmlns:a16="http://schemas.microsoft.com/office/drawing/2014/main" id="{9A26CA59-31A1-42EB-BC63-874DCBCF9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External Merge Sort (Cont.)</a:t>
            </a:r>
          </a:p>
        </p:txBody>
      </p:sp>
      <p:sp>
        <p:nvSpPr>
          <p:cNvPr id="54275" name="Rectangle 1027">
            <a:extLst>
              <a:ext uri="{FF2B5EF4-FFF2-40B4-BE49-F238E27FC236}">
                <a16:creationId xmlns:a16="http://schemas.microsoft.com/office/drawing/2014/main" id="{D2CECFD8-1E27-4E74-800A-41B3C5471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Cost analysis: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Total number of merge passes required: 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/M)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.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Block transfers for initial run creation as well as in each pass is 2</a:t>
            </a:r>
            <a:r>
              <a:rPr lang="en-US" altLang="zh-CN" i="1" dirty="0">
                <a:ea typeface="ＭＳ Ｐゴシック" panose="020B0600070205080204" pitchFamily="34" charset="-128"/>
              </a:rPr>
              <a:t>b</a:t>
            </a:r>
            <a:r>
              <a:rPr lang="en-US" altLang="zh-CN" i="1" baseline="-25000" dirty="0">
                <a:ea typeface="ＭＳ Ｐゴシック" panose="020B0600070205080204" pitchFamily="34" charset="-128"/>
              </a:rPr>
              <a:t>r</a:t>
            </a:r>
            <a:endParaRPr lang="en-US" altLang="zh-CN" dirty="0">
              <a:ea typeface="ＭＳ Ｐゴシック" panose="020B0600070205080204" pitchFamily="34" charset="-128"/>
            </a:endParaRPr>
          </a:p>
          <a:p>
            <a:pPr lvl="2"/>
            <a:r>
              <a:rPr lang="en-US" altLang="zh-CN" sz="2400" dirty="0">
                <a:ea typeface="ＭＳ Ｐゴシック" panose="020B0600070205080204" pitchFamily="34" charset="-128"/>
              </a:rPr>
              <a:t>for final pass, we don’t count write cost </a:t>
            </a:r>
          </a:p>
          <a:p>
            <a:pPr lvl="3"/>
            <a:r>
              <a:rPr lang="en-US" altLang="zh-CN" sz="2400" dirty="0">
                <a:ea typeface="ＭＳ Ｐゴシック" panose="020B0600070205080204" pitchFamily="34" charset="-128"/>
              </a:rPr>
              <a:t>we ignore final write cost for all operations since the output of an operation may be sent to the parent operation without being written to disk</a:t>
            </a:r>
          </a:p>
          <a:p>
            <a:pPr lvl="2"/>
            <a:r>
              <a:rPr lang="en-US" altLang="zh-CN" sz="2400" dirty="0">
                <a:ea typeface="ＭＳ Ｐゴシック" panose="020B0600070205080204" pitchFamily="34" charset="-128"/>
              </a:rPr>
              <a:t>Thus </a:t>
            </a: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total number of block transfers for external sorting:</a:t>
            </a:r>
            <a:b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</a:b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		</a:t>
            </a:r>
            <a:r>
              <a:rPr lang="en-US" altLang="zh-CN" sz="24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( 2 </a:t>
            </a: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4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zh-CN" sz="24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zh-CN" sz="2400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+ 1)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Seeks: next slide</a:t>
            </a:r>
          </a:p>
          <a:p>
            <a:endParaRPr lang="en-US" altLang="zh-C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842CBE63-7E63-49CD-AF00-8E7CAF2DD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1625"/>
            <a:ext cx="8810625" cy="6096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Basic Steps in Query Processing : Optimization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DB650935-4091-4486-91EE-B4BDDAE2BD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3770" y="1149350"/>
            <a:ext cx="6858001" cy="5180013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Annotated expression specifying detailed evaluation strategy is called an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E.g., can use an index on 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to find instructors with salary &lt; 75000,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or can perform complete relation scan and discard instructors with salary  75000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843B77CE-3261-4687-9985-D5507E65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9" y="2605088"/>
            <a:ext cx="385856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88809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>
            <a:extLst>
              <a:ext uri="{FF2B5EF4-FFF2-40B4-BE49-F238E27FC236}">
                <a16:creationId xmlns:a16="http://schemas.microsoft.com/office/drawing/2014/main" id="{CADA026B-CF6C-4ACF-A321-757B3655BF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External Merge Sort (Cont.)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78A59196-34B9-41F5-BAE8-767C0C2EBD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Cost of seeks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</a:rPr>
              <a:t>During run generation: one seek to read each run and one seek to write each run</a:t>
            </a:r>
          </a:p>
          <a:p>
            <a:pPr lvl="2"/>
            <a:r>
              <a:rPr lang="en-US" altLang="zh-CN" sz="2400" i="1" dirty="0">
                <a:ea typeface="ＭＳ Ｐゴシック" panose="020B0600070205080204" pitchFamily="34" charset="-128"/>
              </a:rPr>
              <a:t> 2 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400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/ M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</a:t>
            </a:r>
          </a:p>
          <a:p>
            <a:pPr lvl="1"/>
            <a:r>
              <a:rPr lang="en-US" altLang="zh-CN" sz="2800" dirty="0">
                <a:ea typeface="ＭＳ Ｐゴシック" panose="020B0600070205080204" pitchFamily="34" charset="-128"/>
                <a:sym typeface="Symbol" panose="05050102010706020507" pitchFamily="18" charset="2"/>
              </a:rPr>
              <a:t>During the merge phase</a:t>
            </a:r>
          </a:p>
          <a:p>
            <a:pPr lvl="2"/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Buffer size: 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b 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(read/write 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blocks at a time)</a:t>
            </a:r>
          </a:p>
          <a:p>
            <a:pPr lvl="2"/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Need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2 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400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zh-CN" sz="2400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 seeks for each merge pass </a:t>
            </a:r>
          </a:p>
          <a:p>
            <a:pPr lvl="3"/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except the final one which does not require a write</a:t>
            </a:r>
          </a:p>
          <a:p>
            <a:pPr lvl="2"/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Total number of seeks:</a:t>
            </a:r>
            <a:b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   </a:t>
            </a:r>
            <a:r>
              <a:rPr lang="en-US" altLang="zh-CN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 </a:t>
            </a: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400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M</a:t>
            </a: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zh-CN" sz="2400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(</a:t>
            </a:r>
            <a:r>
              <a:rPr lang="en-US" altLang="zh-CN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 </a:t>
            </a: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4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zh-CN" sz="24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zh-CN" sz="2400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zh-CN" sz="2400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zh-CN" sz="24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-1)</a:t>
            </a:r>
            <a:endParaRPr lang="en-US" altLang="zh-CN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955B1A1-E910-4F4D-B9FC-2A2854F0D1C4}"/>
              </a:ext>
            </a:extLst>
          </p:cNvPr>
          <p:cNvSpPr txBox="1">
            <a:spLocks noChangeArrowheads="1"/>
          </p:cNvSpPr>
          <p:nvPr/>
        </p:nvSpPr>
        <p:spPr>
          <a:xfrm>
            <a:off x="263525" y="2819400"/>
            <a:ext cx="8616950" cy="6096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9pPr>
          </a:lstStyle>
          <a:p>
            <a:r>
              <a:rPr lang="en-US" altLang="zh-CN" ker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Join Operation</a:t>
            </a:r>
          </a:p>
        </p:txBody>
      </p:sp>
    </p:spTree>
    <p:extLst>
      <p:ext uri="{BB962C8B-B14F-4D97-AF65-F5344CB8AC3E}">
        <p14:creationId xmlns:p14="http://schemas.microsoft.com/office/powerpoint/2010/main" val="1529164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D5801971-2351-4554-9100-55957A530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Join Operation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88E290DE-A48B-4435-8729-B4ABBB01B8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ea typeface="ＭＳ Ｐゴシック" panose="020B0600070205080204" pitchFamily="34" charset="-128"/>
              </a:rPr>
              <a:t>Several different algorithms to implement joins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Nested-loop join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Block nested-loop join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Indexed nested-loop join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Merge-join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Hash-join</a:t>
            </a:r>
          </a:p>
          <a:p>
            <a:r>
              <a:rPr lang="en-US" altLang="zh-CN" sz="2400">
                <a:ea typeface="ＭＳ Ｐゴシック" panose="020B0600070205080204" pitchFamily="34" charset="-128"/>
              </a:rPr>
              <a:t>Choice based on cost estimate</a:t>
            </a:r>
          </a:p>
          <a:p>
            <a:r>
              <a:rPr lang="en-US" altLang="zh-CN" sz="2400">
                <a:ea typeface="ＭＳ Ｐゴシック" panose="020B0600070205080204" pitchFamily="34" charset="-128"/>
              </a:rPr>
              <a:t>Examples use the following information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Number of records of </a:t>
            </a:r>
            <a:r>
              <a:rPr lang="en-US" altLang="zh-CN" i="1">
                <a:ea typeface="ＭＳ Ｐゴシック" panose="020B0600070205080204" pitchFamily="34" charset="-128"/>
              </a:rPr>
              <a:t>student</a:t>
            </a:r>
            <a:r>
              <a:rPr lang="en-US" altLang="zh-CN">
                <a:ea typeface="ＭＳ Ｐゴシック" panose="020B0600070205080204" pitchFamily="34" charset="-128"/>
              </a:rPr>
              <a:t>:  5,000     </a:t>
            </a:r>
            <a:r>
              <a:rPr lang="en-US" altLang="zh-CN" i="1">
                <a:ea typeface="ＭＳ Ｐゴシック" panose="020B0600070205080204" pitchFamily="34" charset="-128"/>
              </a:rPr>
              <a:t>takes</a:t>
            </a:r>
            <a:r>
              <a:rPr lang="en-US" altLang="zh-CN">
                <a:ea typeface="ＭＳ Ｐゴシック" panose="020B0600070205080204" pitchFamily="34" charset="-128"/>
              </a:rPr>
              <a:t>: 10,000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</a:rPr>
              <a:t>Number of blocks of   </a:t>
            </a:r>
            <a:r>
              <a:rPr lang="en-US" altLang="zh-CN" i="1">
                <a:ea typeface="ＭＳ Ｐゴシック" panose="020B0600070205080204" pitchFamily="34" charset="-128"/>
              </a:rPr>
              <a:t>student</a:t>
            </a:r>
            <a:r>
              <a:rPr lang="en-US" altLang="zh-CN">
                <a:ea typeface="ＭＳ Ｐゴシック" panose="020B0600070205080204" pitchFamily="34" charset="-128"/>
              </a:rPr>
              <a:t>:     100     </a:t>
            </a:r>
            <a:r>
              <a:rPr lang="en-US" altLang="zh-CN" i="1">
                <a:ea typeface="ＭＳ Ｐゴシック" panose="020B0600070205080204" pitchFamily="34" charset="-128"/>
              </a:rPr>
              <a:t>takes</a:t>
            </a:r>
            <a:r>
              <a:rPr lang="en-US" altLang="zh-CN">
                <a:ea typeface="ＭＳ Ｐゴシック" panose="020B0600070205080204" pitchFamily="34" charset="-128"/>
              </a:rPr>
              <a:t>:      400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>
            <a:extLst>
              <a:ext uri="{FF2B5EF4-FFF2-40B4-BE49-F238E27FC236}">
                <a16:creationId xmlns:a16="http://schemas.microsoft.com/office/drawing/2014/main" id="{A98C32E2-78D8-498B-9FA3-9F4095856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Nested-Loop Join</a:t>
            </a:r>
          </a:p>
        </p:txBody>
      </p:sp>
      <p:sp>
        <p:nvSpPr>
          <p:cNvPr id="62466" name="Rectangle 1027">
            <a:extLst>
              <a:ext uri="{FF2B5EF4-FFF2-40B4-BE49-F238E27FC236}">
                <a16:creationId xmlns:a16="http://schemas.microsoft.com/office/drawing/2014/main" id="{90C1147B-7459-4881-91C5-02899D6F23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52500"/>
            <a:ext cx="8610600" cy="5372100"/>
          </a:xfrm>
        </p:spPr>
        <p:txBody>
          <a:bodyPr>
            <a:noAutofit/>
          </a:bodyPr>
          <a:lstStyle/>
          <a:p>
            <a:pPr>
              <a:tabLst>
                <a:tab pos="461963" algn="l"/>
                <a:tab pos="850900" algn="l"/>
              </a:tabLst>
            </a:pPr>
            <a:r>
              <a:rPr lang="en-US" altLang="zh-CN" sz="2400" dirty="0">
                <a:ea typeface="ＭＳ Ｐゴシック" panose="020B0600070205080204" pitchFamily="34" charset="-128"/>
              </a:rPr>
              <a:t>To compute the theta join       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r</a:t>
            </a:r>
            <a:r>
              <a:rPr lang="en-US" altLang="zh-CN" sz="2400" dirty="0">
                <a:ea typeface="ＭＳ Ｐゴシック" panose="020B0600070205080204" pitchFamily="34" charset="-128"/>
              </a:rPr>
              <a:t>      </a:t>
            </a:r>
            <a:r>
              <a:rPr lang="en-US" altLang="zh-CN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b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4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each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tuple 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zh-CN" sz="2400" b="1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4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	for each tuple </a:t>
            </a:r>
            <a:r>
              <a:rPr lang="en-US" altLang="zh-CN" sz="2400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in 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zh-CN" sz="2400" b="1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4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		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test pair (</a:t>
            </a:r>
            <a:r>
              <a:rPr lang="en-US" altLang="zh-CN" sz="2400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zh-CN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,t</a:t>
            </a:r>
            <a:r>
              <a:rPr lang="en-US" altLang="zh-CN" i="1" baseline="-25000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) to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see if they satisfy the join condition </a:t>
            </a:r>
            <a:r>
              <a:rPr lang="en-US" altLang="zh-CN" sz="2400" i="1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b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</a:b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		if they do, add </a:t>
            </a:r>
            <a:r>
              <a:rPr lang="en-US" altLang="zh-CN" sz="2400" i="1" dirty="0">
                <a:ea typeface="ＭＳ Ｐゴシック" panose="020B0600070205080204" pitchFamily="34" charset="-128"/>
                <a:sym typeface="Greek Symbols" pitchFamily="18" charset="2"/>
              </a:rPr>
              <a:t>t</a:t>
            </a:r>
            <a:r>
              <a:rPr lang="en-US" altLang="zh-CN" i="1" baseline="-25000" dirty="0">
                <a:ea typeface="ＭＳ Ｐゴシック" panose="020B0600070205080204" pitchFamily="34" charset="-128"/>
                <a:sym typeface="Greek Symbols" pitchFamily="18" charset="2"/>
              </a:rPr>
              <a:t>r</a:t>
            </a:r>
            <a:r>
              <a:rPr lang="en-US" altLang="zh-CN" i="1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400" i="1" dirty="0">
                <a:ea typeface="ＭＳ Ｐゴシック" panose="020B0600070205080204" pitchFamily="34" charset="-128"/>
                <a:sym typeface="Greek Symbols" pitchFamily="18" charset="2"/>
              </a:rPr>
              <a:t>• </a:t>
            </a:r>
            <a:r>
              <a:rPr lang="en-US" altLang="zh-CN" sz="2400" i="1" dirty="0" err="1">
                <a:ea typeface="ＭＳ Ｐゴシック" panose="020B0600070205080204" pitchFamily="34" charset="-128"/>
                <a:sym typeface="Greek Symbols" pitchFamily="18" charset="2"/>
              </a:rPr>
              <a:t>t</a:t>
            </a:r>
            <a:r>
              <a:rPr lang="en-US" altLang="zh-CN" i="1" baseline="-25000" dirty="0" err="1">
                <a:ea typeface="ＭＳ Ｐゴシック" panose="020B0600070205080204" pitchFamily="34" charset="-128"/>
                <a:sym typeface="Greek Symbols" pitchFamily="18" charset="2"/>
              </a:rPr>
              <a:t>s</a:t>
            </a:r>
            <a:r>
              <a:rPr lang="en-US" altLang="zh-CN" dirty="0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to the result.</a:t>
            </a:r>
            <a:b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</a:b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	</a:t>
            </a:r>
            <a:r>
              <a:rPr lang="en-US" altLang="zh-CN" sz="2400" b="1" dirty="0">
                <a:ea typeface="ＭＳ Ｐゴシック" panose="020B0600070205080204" pitchFamily="34" charset="-128"/>
                <a:sym typeface="Greek Symbols" pitchFamily="18" charset="2"/>
              </a:rPr>
              <a:t>end</a:t>
            </a:r>
            <a:br>
              <a:rPr lang="en-US" altLang="zh-CN" sz="2400" b="1" dirty="0">
                <a:ea typeface="ＭＳ Ｐゴシック" panose="020B0600070205080204" pitchFamily="34" charset="-128"/>
                <a:sym typeface="Greek Symbols" pitchFamily="18" charset="2"/>
              </a:rPr>
            </a:br>
            <a:r>
              <a:rPr lang="en-US" altLang="zh-CN" sz="2400" b="1" dirty="0" err="1">
                <a:ea typeface="ＭＳ Ｐゴシック" panose="020B0600070205080204" pitchFamily="34" charset="-128"/>
                <a:sym typeface="Greek Symbols" pitchFamily="18" charset="2"/>
              </a:rPr>
              <a:t>end</a:t>
            </a:r>
            <a:endParaRPr lang="en-US" altLang="zh-CN" sz="2400" dirty="0">
              <a:ea typeface="ＭＳ Ｐゴシック" panose="020B0600070205080204" pitchFamily="34" charset="-128"/>
              <a:sym typeface="Greek Symbols" pitchFamily="18" charset="2"/>
            </a:endParaRP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zh-CN" sz="2400" i="1" dirty="0">
                <a:ea typeface="ＭＳ Ｐゴシック" panose="020B0600070205080204" pitchFamily="34" charset="-128"/>
                <a:sym typeface="Greek Symbols" pitchFamily="18" charset="2"/>
              </a:rPr>
              <a:t>r</a:t>
            </a: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  is called the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outer</a:t>
            </a:r>
            <a:r>
              <a:rPr lang="en-US" altLang="zh-CN" sz="2400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relation</a:t>
            </a: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 and </a:t>
            </a:r>
            <a:r>
              <a:rPr lang="en-US" altLang="zh-CN" sz="2400" i="1" dirty="0">
                <a:ea typeface="ＭＳ Ｐゴシック" panose="020B0600070205080204" pitchFamily="34" charset="-128"/>
                <a:sym typeface="Greek Symbols" pitchFamily="18" charset="2"/>
              </a:rPr>
              <a:t>s</a:t>
            </a: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 the </a:t>
            </a:r>
            <a:r>
              <a:rPr lang="en-US" altLang="zh-CN" sz="2400" b="1" dirty="0">
                <a:solidFill>
                  <a:srgbClr val="3366CC"/>
                </a:solidFill>
                <a:ea typeface="ＭＳ Ｐゴシック" panose="020B0600070205080204" pitchFamily="34" charset="-128"/>
                <a:sym typeface="Greek Symbols" pitchFamily="18" charset="2"/>
              </a:rPr>
              <a:t>inner relation</a:t>
            </a: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 of the join.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Requires no indices and can be used with any kind of join condition.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zh-CN" sz="2400" dirty="0">
                <a:ea typeface="ＭＳ Ｐゴシック" panose="020B0600070205080204" pitchFamily="34" charset="-128"/>
                <a:sym typeface="Greek Symbols" pitchFamily="18" charset="2"/>
              </a:rPr>
              <a:t>Expensive since it examines every pair of tuples in the two relations. </a:t>
            </a:r>
          </a:p>
        </p:txBody>
      </p:sp>
      <p:sp>
        <p:nvSpPr>
          <p:cNvPr id="62467" name="AutoShape 1028">
            <a:extLst>
              <a:ext uri="{FF2B5EF4-FFF2-40B4-BE49-F238E27FC236}">
                <a16:creationId xmlns:a16="http://schemas.microsoft.com/office/drawing/2014/main" id="{B973B538-358F-4BE2-BD00-61D5593933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09585" y="1174322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5" name="Rectangle 3">
            <a:extLst>
              <a:ext uri="{FF2B5EF4-FFF2-40B4-BE49-F238E27FC236}">
                <a16:creationId xmlns:a16="http://schemas.microsoft.com/office/drawing/2014/main" id="{ADA5F57F-06E0-4D90-B6B9-932AA189E23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52513"/>
            <a:ext cx="8218488" cy="5184775"/>
          </a:xfrm>
        </p:spPr>
        <p:txBody>
          <a:bodyPr/>
          <a:lstStyle/>
          <a:p>
            <a:pPr eaLnBrk="1" hangingPunct="1"/>
            <a:r>
              <a:rPr lang="zh-CN" altLang="en-US" sz="2600" b="0" dirty="0">
                <a:ea typeface="黑体" panose="02010609060101010101" pitchFamily="49" charset="-122"/>
              </a:rPr>
              <a:t>特点：</a:t>
            </a:r>
            <a:r>
              <a:rPr lang="zh-CN" altLang="en-US" sz="2600" b="0" dirty="0">
                <a:solidFill>
                  <a:srgbClr val="0000FF"/>
                </a:solidFill>
                <a:ea typeface="黑体" panose="02010609060101010101" pitchFamily="49" charset="-122"/>
              </a:rPr>
              <a:t>以元组（记录）为单位</a:t>
            </a:r>
            <a:r>
              <a:rPr lang="zh-CN" altLang="en-US" sz="2600" b="0" dirty="0">
                <a:ea typeface="黑体" panose="02010609060101010101" pitchFamily="49" charset="-122"/>
              </a:rPr>
              <a:t>进行操作</a:t>
            </a:r>
          </a:p>
          <a:p>
            <a:pPr eaLnBrk="1" hangingPunct="1"/>
            <a:r>
              <a:rPr lang="zh-CN" altLang="en-US" sz="2600" b="0" dirty="0">
                <a:ea typeface="黑体" panose="02010609060101010101" pitchFamily="49" charset="-122"/>
              </a:rPr>
              <a:t>关系大小：</a:t>
            </a:r>
            <a:r>
              <a:rPr lang="en-US" altLang="zh-CN" sz="2600" b="0" i="1" dirty="0">
                <a:ea typeface="黑体" panose="02010609060101010101" pitchFamily="49" charset="-122"/>
              </a:rPr>
              <a:t>R -- </a:t>
            </a:r>
            <a:r>
              <a:rPr lang="en-US" altLang="zh-CN" sz="2600" i="1" dirty="0"/>
              <a:t>n</a:t>
            </a:r>
            <a:r>
              <a:rPr lang="en-US" altLang="zh-CN" sz="2600" i="1" baseline="-25000" dirty="0"/>
              <a:t>r</a:t>
            </a:r>
            <a:r>
              <a:rPr lang="en-US" altLang="zh-CN" sz="2600" i="1" dirty="0"/>
              <a:t> , </a:t>
            </a:r>
            <a:r>
              <a:rPr lang="en-US" altLang="zh-CN" sz="2600" i="1" dirty="0" err="1"/>
              <a:t>b</a:t>
            </a:r>
            <a:r>
              <a:rPr lang="en-US" altLang="zh-CN" sz="2600" i="1" baseline="-25000" dirty="0" err="1"/>
              <a:t>r</a:t>
            </a:r>
            <a:r>
              <a:rPr lang="zh-CN" altLang="en-US" sz="2600" b="0" dirty="0">
                <a:ea typeface="黑体" panose="02010609060101010101" pitchFamily="49" charset="-122"/>
              </a:rPr>
              <a:t>，</a:t>
            </a:r>
            <a:r>
              <a:rPr lang="en-US" altLang="zh-CN" sz="2600" b="0" i="1" dirty="0">
                <a:ea typeface="黑体" panose="02010609060101010101" pitchFamily="49" charset="-122"/>
              </a:rPr>
              <a:t>S -</a:t>
            </a:r>
            <a:r>
              <a:rPr lang="en-US" altLang="zh-CN" sz="2600" b="0" dirty="0">
                <a:ea typeface="黑体" panose="02010609060101010101" pitchFamily="49" charset="-122"/>
              </a:rPr>
              <a:t>-</a:t>
            </a:r>
            <a:r>
              <a:rPr lang="en-US" altLang="zh-CN" sz="2600" dirty="0">
                <a:sym typeface="Symbol" panose="05050102010706020507" pitchFamily="18" charset="2"/>
              </a:rPr>
              <a:t> </a:t>
            </a:r>
            <a:r>
              <a:rPr lang="en-US" altLang="zh-CN" sz="2600" i="1" dirty="0"/>
              <a:t>n</a:t>
            </a:r>
            <a:r>
              <a:rPr lang="en-US" altLang="zh-CN" sz="2600" i="1" baseline="-25000" dirty="0"/>
              <a:t>s</a:t>
            </a:r>
            <a:r>
              <a:rPr lang="en-US" altLang="zh-CN" sz="2600" i="1" dirty="0"/>
              <a:t> , b</a:t>
            </a:r>
            <a:r>
              <a:rPr lang="en-US" altLang="zh-CN" sz="2600" i="1" baseline="-25000" dirty="0"/>
              <a:t>s</a:t>
            </a:r>
            <a:r>
              <a:rPr lang="en-US" altLang="zh-CN" i="1" dirty="0"/>
              <a:t> </a:t>
            </a:r>
          </a:p>
        </p:txBody>
      </p:sp>
      <p:graphicFrame>
        <p:nvGraphicFramePr>
          <p:cNvPr id="878596" name="Object 4">
            <a:extLst>
              <a:ext uri="{FF2B5EF4-FFF2-40B4-BE49-F238E27FC236}">
                <a16:creationId xmlns:a16="http://schemas.microsoft.com/office/drawing/2014/main" id="{B901F438-12AE-4FDF-B21E-5BA42B577F36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619250" y="2273300"/>
          <a:ext cx="6264275" cy="252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Microsoft Drawing 1.01" r:id="rId3" imgW="4619625" imgH="1860550" progId="MSDraw.1.01">
                  <p:embed/>
                </p:oleObj>
              </mc:Choice>
              <mc:Fallback>
                <p:oleObj name="Microsoft Drawing 1.01" r:id="rId3" imgW="4619625" imgH="1860550" progId="MSDraw.1.01">
                  <p:embed/>
                  <p:pic>
                    <p:nvPicPr>
                      <p:cNvPr id="878596" name="Object 4">
                        <a:extLst>
                          <a:ext uri="{FF2B5EF4-FFF2-40B4-BE49-F238E27FC236}">
                            <a16:creationId xmlns:a16="http://schemas.microsoft.com/office/drawing/2014/main" id="{B901F438-12AE-4FDF-B21E-5BA42B577F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273300"/>
                        <a:ext cx="6264275" cy="252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8598" name="AutoShape 6">
            <a:extLst>
              <a:ext uri="{FF2B5EF4-FFF2-40B4-BE49-F238E27FC236}">
                <a16:creationId xmlns:a16="http://schemas.microsoft.com/office/drawing/2014/main" id="{684DB05E-FCD7-42EE-9EB7-41828A465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281363"/>
            <a:ext cx="936625" cy="144462"/>
          </a:xfrm>
          <a:prstGeom prst="rightArrow">
            <a:avLst>
              <a:gd name="adj1" fmla="val 50000"/>
              <a:gd name="adj2" fmla="val 1620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8599" name="AutoShape 7">
            <a:extLst>
              <a:ext uri="{FF2B5EF4-FFF2-40B4-BE49-F238E27FC236}">
                <a16:creationId xmlns:a16="http://schemas.microsoft.com/office/drawing/2014/main" id="{5EC69DDF-57D0-425A-9065-451E20290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2633663"/>
            <a:ext cx="144463" cy="504825"/>
          </a:xfrm>
          <a:prstGeom prst="downArrow">
            <a:avLst>
              <a:gd name="adj1" fmla="val 50000"/>
              <a:gd name="adj2" fmla="val 873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8601" name="AutoShape 9">
            <a:extLst>
              <a:ext uri="{FF2B5EF4-FFF2-40B4-BE49-F238E27FC236}">
                <a16:creationId xmlns:a16="http://schemas.microsoft.com/office/drawing/2014/main" id="{9D01606E-22F7-483B-B4B7-A716433B9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714750"/>
            <a:ext cx="936625" cy="144463"/>
          </a:xfrm>
          <a:prstGeom prst="rightArrow">
            <a:avLst>
              <a:gd name="adj1" fmla="val 50000"/>
              <a:gd name="adj2" fmla="val 1620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8604" name="AutoShape 12">
            <a:extLst>
              <a:ext uri="{FF2B5EF4-FFF2-40B4-BE49-F238E27FC236}">
                <a16:creationId xmlns:a16="http://schemas.microsoft.com/office/drawing/2014/main" id="{A815BD19-6B0A-4970-97A3-0EBA917E9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146550"/>
            <a:ext cx="936625" cy="144463"/>
          </a:xfrm>
          <a:prstGeom prst="rightArrow">
            <a:avLst>
              <a:gd name="adj1" fmla="val 50000"/>
              <a:gd name="adj2" fmla="val 1620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026">
            <a:extLst>
              <a:ext uri="{FF2B5EF4-FFF2-40B4-BE49-F238E27FC236}">
                <a16:creationId xmlns:a16="http://schemas.microsoft.com/office/drawing/2014/main" id="{A64E827E-6A44-4A2C-B72F-FC897F957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7475"/>
            <a:ext cx="86169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9pPr>
          </a:lstStyle>
          <a:p>
            <a:r>
              <a:rPr lang="en-US" altLang="zh-CN" ker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Nested-Loop Join</a:t>
            </a:r>
            <a:endParaRPr lang="en-US" altLang="zh-CN" kern="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7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7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7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7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7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7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595" grpId="0" build="p"/>
      <p:bldP spid="878598" grpId="0" animBg="1"/>
      <p:bldP spid="878599" grpId="0" animBg="1"/>
      <p:bldP spid="878599" grpId="1" animBg="1"/>
      <p:bldP spid="878599" grpId="2" animBg="1"/>
      <p:bldP spid="878601" grpId="0" animBg="1"/>
      <p:bldP spid="87860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A2ABE6D3-4CDA-4BAF-9AE3-68C85A418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Nested-Loop Join (Cont.)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22959079-2137-4692-B937-285B7FE1FD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ＭＳ Ｐゴシック" panose="020B0600070205080204" pitchFamily="34" charset="-128"/>
              </a:rPr>
              <a:t>In the worst case, if there is enough memory only to hold one block of each relation, the estimated cost is </a:t>
            </a:r>
            <a:br>
              <a:rPr lang="en-US" altLang="zh-CN" dirty="0">
                <a:ea typeface="ＭＳ Ｐゴシック" panose="020B0600070205080204" pitchFamily="34" charset="-128"/>
              </a:rPr>
            </a:b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              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  block transfers, plus</a:t>
            </a:r>
            <a:b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              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+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         seeks</a:t>
            </a:r>
          </a:p>
          <a:p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If the smaller relation fits entirely in memory, use that as the inner relation.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Reduces cost to </a:t>
            </a:r>
            <a:r>
              <a:rPr lang="en-US" altLang="zh-CN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block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transfers and </a:t>
            </a: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2 seeks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A2ABE6D3-4CDA-4BAF-9AE3-68C85A418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Nested-Loop Join (Cont.)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22959079-2137-4692-B937-285B7FE1FD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Assuming worst case memory availability cost estimate is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student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as outer relation:</a:t>
            </a:r>
          </a:p>
          <a:p>
            <a:pPr lvl="2"/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5000  400 + 100 = 2,000,100 block transfers,</a:t>
            </a:r>
          </a:p>
          <a:p>
            <a:pPr lvl="2"/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5000 + 100 = 5100 seeks </a:t>
            </a:r>
          </a:p>
          <a:p>
            <a:pPr lvl="1"/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takes 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as the outer relation </a:t>
            </a:r>
          </a:p>
          <a:p>
            <a:pPr lvl="2"/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10000  100 + 400 = 1,000,400 block transfers and 10,400 seeks</a:t>
            </a:r>
          </a:p>
          <a:p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If smaller relation (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student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) fits entirely in memory, the cost estimate will be 500 block transfers.</a:t>
            </a:r>
          </a:p>
          <a:p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Block nested-loops algorithm (next slide) is preferable.</a:t>
            </a:r>
          </a:p>
        </p:txBody>
      </p:sp>
    </p:spTree>
    <p:extLst>
      <p:ext uri="{BB962C8B-B14F-4D97-AF65-F5344CB8AC3E}">
        <p14:creationId xmlns:p14="http://schemas.microsoft.com/office/powerpoint/2010/main" val="3980138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>
            <a:extLst>
              <a:ext uri="{FF2B5EF4-FFF2-40B4-BE49-F238E27FC236}">
                <a16:creationId xmlns:a16="http://schemas.microsoft.com/office/drawing/2014/main" id="{08B73346-2E19-4F0A-B98C-489FF99BAB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</a:t>
            </a:r>
            <a:endParaRPr lang="en-US" altLang="zh-CN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79619" name="Rectangle 3">
            <a:extLst>
              <a:ext uri="{FF2B5EF4-FFF2-40B4-BE49-F238E27FC236}">
                <a16:creationId xmlns:a16="http://schemas.microsoft.com/office/drawing/2014/main" id="{3C045DA2-2B8F-4802-A838-8501881465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zh-CN" altLang="en-US" sz="2100" b="0" dirty="0">
                <a:latin typeface="Tahoma" pitchFamily="34" charset="0"/>
                <a:ea typeface="黑体" pitchFamily="49" charset="-122"/>
              </a:rPr>
              <a:t>磁盘</a:t>
            </a:r>
            <a:r>
              <a:rPr lang="zh-CN" altLang="en-US" sz="2100" b="0" dirty="0">
                <a:latin typeface="Tahoma" pitchFamily="34" charset="0"/>
                <a:ea typeface="黑体" pitchFamily="49" charset="-122"/>
                <a:sym typeface="Wingdings" pitchFamily="2" charset="2"/>
              </a:rPr>
              <a:t>内存：以</a:t>
            </a:r>
            <a:r>
              <a:rPr lang="zh-CN" altLang="en-US" sz="2100" b="0" dirty="0">
                <a:solidFill>
                  <a:srgbClr val="0000FF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物理块（</a:t>
            </a:r>
            <a:r>
              <a:rPr lang="en-US" altLang="zh-CN" sz="2100" b="0" dirty="0">
                <a:solidFill>
                  <a:srgbClr val="0000FF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block</a:t>
            </a:r>
            <a:r>
              <a:rPr lang="zh-CN" altLang="en-US" sz="2100" b="0" dirty="0">
                <a:solidFill>
                  <a:srgbClr val="0000FF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）</a:t>
            </a:r>
            <a:r>
              <a:rPr lang="zh-CN" altLang="en-US" sz="2100" b="0" dirty="0">
                <a:latin typeface="Tahoma" pitchFamily="34" charset="0"/>
                <a:ea typeface="黑体" pitchFamily="49" charset="-122"/>
                <a:sym typeface="Wingdings" pitchFamily="2" charset="2"/>
              </a:rPr>
              <a:t>为信息传递的单位，面向</a:t>
            </a:r>
            <a:r>
              <a:rPr lang="en-US" altLang="zh-CN" sz="2100" b="0" dirty="0">
                <a:latin typeface="Tahoma" pitchFamily="34" charset="0"/>
                <a:ea typeface="黑体" pitchFamily="49" charset="-122"/>
                <a:sym typeface="Wingdings" pitchFamily="2" charset="2"/>
              </a:rPr>
              <a:t>block</a:t>
            </a:r>
            <a:r>
              <a:rPr lang="zh-CN" altLang="en-US" sz="2100" b="0" dirty="0">
                <a:latin typeface="Tahoma" pitchFamily="34" charset="0"/>
                <a:ea typeface="黑体" pitchFamily="49" charset="-122"/>
                <a:sym typeface="Wingdings" pitchFamily="2" charset="2"/>
              </a:rPr>
              <a:t>的连接称为</a:t>
            </a:r>
            <a:r>
              <a:rPr lang="zh-CN" altLang="en-US" sz="2100" b="0" dirty="0">
                <a:solidFill>
                  <a:srgbClr val="FF0000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块嵌套循环连接（</a:t>
            </a:r>
            <a:r>
              <a:rPr lang="en-US" altLang="zh-CN" sz="2100" b="0" dirty="0">
                <a:solidFill>
                  <a:srgbClr val="FF0000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BNL</a:t>
            </a:r>
            <a:r>
              <a:rPr lang="zh-CN" altLang="en-US" sz="2100" b="0" dirty="0">
                <a:solidFill>
                  <a:srgbClr val="FF0000"/>
                </a:solidFill>
                <a:latin typeface="Tahoma" pitchFamily="34" charset="0"/>
                <a:ea typeface="黑体" pitchFamily="49" charset="-122"/>
                <a:sym typeface="Wingdings" pitchFamily="2" charset="2"/>
              </a:rPr>
              <a:t>）</a:t>
            </a:r>
          </a:p>
          <a:p>
            <a:pPr lvl="1">
              <a:spcBef>
                <a:spcPts val="600"/>
              </a:spcBef>
              <a:buNone/>
              <a:defRPr/>
            </a:pP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for each</a:t>
            </a:r>
            <a:r>
              <a:rPr lang="en-US" altLang="zh-CN" sz="1800" b="0" dirty="0"/>
              <a:t> block </a:t>
            </a:r>
            <a:r>
              <a:rPr lang="en-US" altLang="zh-CN" sz="1800" b="0" i="1" dirty="0"/>
              <a:t>B</a:t>
            </a:r>
            <a:r>
              <a:rPr lang="en-US" altLang="zh-CN" b="0" i="1" baseline="-25000" dirty="0"/>
              <a:t>R</a:t>
            </a:r>
            <a:r>
              <a:rPr lang="en-US" altLang="zh-CN" b="0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of</a:t>
            </a:r>
            <a:r>
              <a:rPr lang="en-US" altLang="zh-CN" sz="1800" b="0" i="1" dirty="0"/>
              <a:t> </a:t>
            </a:r>
            <a:r>
              <a:rPr lang="en-US" altLang="zh-CN" sz="1800" b="0" dirty="0"/>
              <a:t>R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do begin</a:t>
            </a:r>
            <a:br>
              <a:rPr lang="en-US" altLang="zh-CN" sz="1800" b="0" dirty="0"/>
            </a:b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for each</a:t>
            </a:r>
            <a:r>
              <a:rPr lang="en-US" altLang="zh-CN" sz="1800" b="0" dirty="0"/>
              <a:t> block </a:t>
            </a:r>
            <a:r>
              <a:rPr lang="en-US" altLang="zh-CN" sz="1800" b="0" i="1" dirty="0"/>
              <a:t>B</a:t>
            </a:r>
            <a:r>
              <a:rPr lang="en-US" altLang="zh-CN" b="0" i="1" baseline="-25000" dirty="0"/>
              <a:t>S</a:t>
            </a:r>
            <a:r>
              <a:rPr lang="en-US" altLang="zh-CN" b="0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of</a:t>
            </a:r>
            <a:r>
              <a:rPr lang="en-US" altLang="zh-CN" sz="1800" b="0" dirty="0"/>
              <a:t> </a:t>
            </a:r>
            <a:r>
              <a:rPr lang="en-US" altLang="zh-CN" sz="1800" b="0" i="1" dirty="0"/>
              <a:t>S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do begin</a:t>
            </a:r>
            <a:br>
              <a:rPr lang="en-US" altLang="zh-CN" sz="1800" b="0" dirty="0"/>
            </a:br>
            <a:r>
              <a:rPr lang="en-US" altLang="zh-CN" sz="1800" b="0" dirty="0"/>
              <a:t>	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for each</a:t>
            </a:r>
            <a:r>
              <a:rPr lang="en-US" altLang="zh-CN" sz="1800" b="0" dirty="0"/>
              <a:t> tuple </a:t>
            </a:r>
            <a:r>
              <a:rPr lang="en-US" altLang="zh-CN" sz="1800" b="0" i="1" dirty="0" err="1"/>
              <a:t>t</a:t>
            </a:r>
            <a:r>
              <a:rPr lang="en-US" altLang="zh-CN" b="0" i="1" baseline="-25000" dirty="0" err="1"/>
              <a:t>R</a:t>
            </a:r>
            <a:r>
              <a:rPr lang="en-US" altLang="zh-CN" sz="1800" b="0" i="1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in</a:t>
            </a:r>
            <a:r>
              <a:rPr lang="en-US" altLang="zh-CN" sz="1800" b="0" dirty="0"/>
              <a:t> </a:t>
            </a:r>
            <a:r>
              <a:rPr lang="en-US" altLang="zh-CN" sz="1800" b="0" i="1" dirty="0"/>
              <a:t>B</a:t>
            </a:r>
            <a:r>
              <a:rPr lang="en-US" altLang="zh-CN" b="0" i="1" baseline="-25000" dirty="0"/>
              <a:t>R </a:t>
            </a:r>
            <a:r>
              <a:rPr lang="en-US" altLang="zh-CN" sz="1800" b="0" baseline="-25000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do begin</a:t>
            </a:r>
            <a:br>
              <a:rPr lang="en-US" altLang="zh-CN" sz="1800" b="0" dirty="0"/>
            </a:br>
            <a:r>
              <a:rPr lang="en-US" altLang="zh-CN" sz="1800" b="0" dirty="0"/>
              <a:t>		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for each</a:t>
            </a:r>
            <a:r>
              <a:rPr lang="en-US" altLang="zh-CN" sz="1800" b="0" dirty="0"/>
              <a:t> tuple </a:t>
            </a:r>
            <a:r>
              <a:rPr lang="en-US" altLang="zh-CN" sz="1800" b="0" i="1" dirty="0" err="1"/>
              <a:t>t</a:t>
            </a:r>
            <a:r>
              <a:rPr lang="en-US" altLang="zh-CN" b="0" i="1" baseline="-25000" dirty="0" err="1"/>
              <a:t>S</a:t>
            </a:r>
            <a:r>
              <a:rPr lang="en-US" altLang="zh-CN" b="0" i="1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in</a:t>
            </a:r>
            <a:r>
              <a:rPr lang="en-US" altLang="zh-CN" sz="1800" b="0" dirty="0"/>
              <a:t> </a:t>
            </a:r>
            <a:r>
              <a:rPr lang="en-US" altLang="zh-CN" sz="1800" b="0" i="1" dirty="0"/>
              <a:t>B</a:t>
            </a:r>
            <a:r>
              <a:rPr lang="en-US" altLang="zh-CN" b="0" i="1" baseline="-25000" dirty="0"/>
              <a:t>S</a:t>
            </a:r>
            <a:r>
              <a:rPr lang="en-US" altLang="zh-CN" sz="1800" b="0" i="1" dirty="0"/>
              <a:t> </a:t>
            </a: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do begin</a:t>
            </a:r>
            <a:br>
              <a:rPr lang="en-US" altLang="zh-CN" sz="1800" b="0" dirty="0"/>
            </a:br>
            <a:r>
              <a:rPr lang="en-US" altLang="zh-CN" sz="1800" b="0" dirty="0"/>
              <a:t>	</a:t>
            </a:r>
            <a:r>
              <a:rPr lang="en-US" altLang="zh-CN" b="0" dirty="0"/>
              <a:t>		</a:t>
            </a:r>
            <a:r>
              <a:rPr lang="en-US" altLang="zh-CN" sz="1800" b="0" dirty="0"/>
              <a:t>Check if (</a:t>
            </a:r>
            <a:r>
              <a:rPr lang="en-US" altLang="zh-CN" sz="1800" b="0" i="1" dirty="0" err="1"/>
              <a:t>t</a:t>
            </a:r>
            <a:r>
              <a:rPr lang="en-US" altLang="zh-CN" b="0" i="1" baseline="-25000" dirty="0" err="1"/>
              <a:t>R</a:t>
            </a:r>
            <a:r>
              <a:rPr lang="en-US" altLang="zh-CN" sz="1800" b="0" i="1" dirty="0" err="1"/>
              <a:t>,t</a:t>
            </a:r>
            <a:r>
              <a:rPr lang="en-US" altLang="zh-CN" b="0" i="1" baseline="-25000" dirty="0" err="1"/>
              <a:t>S</a:t>
            </a:r>
            <a:r>
              <a:rPr lang="en-US" altLang="zh-CN" sz="1800" b="0" i="1" dirty="0"/>
              <a:t>) </a:t>
            </a:r>
            <a:r>
              <a:rPr lang="en-US" altLang="zh-CN" sz="1800" b="0" dirty="0"/>
              <a:t>satisfy the join condition </a:t>
            </a:r>
            <a:br>
              <a:rPr lang="en-US" altLang="zh-CN" sz="1800" b="0" dirty="0"/>
            </a:br>
            <a:r>
              <a:rPr lang="en-US" altLang="zh-CN" sz="1800" b="0" dirty="0"/>
              <a:t>	</a:t>
            </a:r>
            <a:r>
              <a:rPr lang="en-US" altLang="zh-CN" b="0" dirty="0"/>
              <a:t>	</a:t>
            </a:r>
            <a:r>
              <a:rPr lang="en-US" altLang="zh-CN" sz="1800" b="0" dirty="0"/>
              <a:t>		if they do, add </a:t>
            </a:r>
            <a:r>
              <a:rPr lang="en-US" altLang="zh-CN" sz="1800" b="0" i="1" dirty="0" err="1"/>
              <a:t>t</a:t>
            </a:r>
            <a:r>
              <a:rPr lang="en-US" altLang="zh-CN" b="0" i="1" baseline="-25000" dirty="0" err="1"/>
              <a:t>R</a:t>
            </a:r>
            <a:r>
              <a:rPr lang="en-US" altLang="zh-CN" b="0" i="1" baseline="30000" dirty="0"/>
              <a:t> </a:t>
            </a:r>
            <a:r>
              <a:rPr lang="en-US" altLang="zh-CN" sz="1800" b="0" dirty="0">
                <a:latin typeface="Helvetica"/>
                <a:sym typeface="Symbol" pitchFamily="18" charset="2"/>
              </a:rPr>
              <a:t>•</a:t>
            </a:r>
            <a:r>
              <a:rPr lang="en-US" altLang="zh-CN" sz="1800" b="0" dirty="0">
                <a:sym typeface="Symbol" pitchFamily="18" charset="2"/>
              </a:rPr>
              <a:t> </a:t>
            </a:r>
            <a:r>
              <a:rPr lang="en-US" altLang="zh-CN" sz="1800" b="0" i="1" dirty="0" err="1">
                <a:sym typeface="Symbol" pitchFamily="18" charset="2"/>
              </a:rPr>
              <a:t>t</a:t>
            </a:r>
            <a:r>
              <a:rPr lang="en-US" altLang="zh-CN" b="0" i="1" baseline="-25000" dirty="0" err="1">
                <a:sym typeface="Symbol" pitchFamily="18" charset="2"/>
              </a:rPr>
              <a:t>S</a:t>
            </a:r>
            <a:r>
              <a:rPr lang="en-US" altLang="zh-CN" sz="1800" b="0" i="1" dirty="0">
                <a:sym typeface="Symbol" pitchFamily="18" charset="2"/>
              </a:rPr>
              <a:t> </a:t>
            </a:r>
            <a:r>
              <a:rPr lang="en-US" altLang="zh-CN" sz="1800" b="0" dirty="0">
                <a:sym typeface="Symbol" pitchFamily="18" charset="2"/>
              </a:rPr>
              <a:t>to the result.</a:t>
            </a:r>
            <a:br>
              <a:rPr lang="en-US" altLang="zh-CN" sz="1800" b="0" dirty="0">
                <a:sym typeface="Symbol" pitchFamily="18" charset="2"/>
              </a:rPr>
            </a:b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  <a:t>		end</a:t>
            </a:r>
            <a:b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</a:b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  <a:t>	end</a:t>
            </a:r>
            <a:b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</a:br>
            <a:r>
              <a:rPr lang="en-US" altLang="zh-CN" sz="2000" b="0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  <a:t>end</a:t>
            </a:r>
            <a:endParaRPr lang="en-US" altLang="zh-CN" sz="2000" b="0" i="1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  <a:sym typeface="Symbol" pitchFamily="18" charset="2"/>
            </a:endParaRPr>
          </a:p>
          <a:p>
            <a:pPr lvl="1">
              <a:spcBef>
                <a:spcPts val="600"/>
              </a:spcBef>
              <a:buNone/>
              <a:defRPr/>
            </a:pPr>
            <a:r>
              <a:rPr lang="en-US" altLang="zh-CN" sz="2000" b="0" i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  <a:sym typeface="Symbol" pitchFamily="18" charset="2"/>
              </a:rPr>
              <a:t>end</a:t>
            </a:r>
            <a:endParaRPr lang="en-US" altLang="zh-CN" sz="1600" b="0" i="1" dirty="0">
              <a:effectLst>
                <a:outerShdw blurRad="38100" dist="38100" dir="2700000" algn="tl">
                  <a:srgbClr val="C0C0C0"/>
                </a:outerShdw>
              </a:effectLst>
              <a:ea typeface="黑体" pitchFamily="49" charset="-122"/>
              <a:sym typeface="Symbol" pitchFamily="18" charset="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1611541-1A83-4554-AEF8-CF01A9A87069}"/>
              </a:ext>
            </a:extLst>
          </p:cNvPr>
          <p:cNvGrpSpPr/>
          <p:nvPr/>
        </p:nvGrpSpPr>
        <p:grpSpPr>
          <a:xfrm>
            <a:off x="2781300" y="3927475"/>
            <a:ext cx="6264275" cy="2397125"/>
            <a:chOff x="2781300" y="3927475"/>
            <a:chExt cx="6264275" cy="2397125"/>
          </a:xfrm>
        </p:grpSpPr>
        <p:sp>
          <p:nvSpPr>
            <p:cNvPr id="57" name="AutoShape 9">
              <a:extLst>
                <a:ext uri="{FF2B5EF4-FFF2-40B4-BE49-F238E27FC236}">
                  <a16:creationId xmlns:a16="http://schemas.microsoft.com/office/drawing/2014/main" id="{4533998A-E7D8-4A01-9F57-C306BAC0485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781300" y="3927475"/>
              <a:ext cx="6264275" cy="2397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354A289C-18BA-46AE-B590-E4D2C38B4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300" y="4394200"/>
              <a:ext cx="2109788" cy="4032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AC8B6E90-DC2A-4C22-9018-20C109558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300" y="4405312"/>
              <a:ext cx="2109788" cy="160655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1A64D607-9538-4766-BDD9-5D17958B1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113" y="4497387"/>
              <a:ext cx="1023937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customer id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659B451F-C761-4A0E-92B4-2F10CE3D0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263" y="4484687"/>
              <a:ext cx="474662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name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15">
              <a:extLst>
                <a:ext uri="{FF2B5EF4-FFF2-40B4-BE49-F238E27FC236}">
                  <a16:creationId xmlns:a16="http://schemas.microsoft.com/office/drawing/2014/main" id="{A8CDDA21-48EB-4F12-B1BC-4D37AEEAB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000" y="4843462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16">
              <a:extLst>
                <a:ext uri="{FF2B5EF4-FFF2-40B4-BE49-F238E27FC236}">
                  <a16:creationId xmlns:a16="http://schemas.microsoft.com/office/drawing/2014/main" id="{B017716C-E815-4F71-B1C2-42D706DED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3" y="5273675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64" name="Group 20">
              <a:extLst>
                <a:ext uri="{FF2B5EF4-FFF2-40B4-BE49-F238E27FC236}">
                  <a16:creationId xmlns:a16="http://schemas.microsoft.com/office/drawing/2014/main" id="{C810C272-DDB0-4B65-8EA8-28B25BC54B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2600" y="4799012"/>
              <a:ext cx="2122488" cy="798513"/>
              <a:chOff x="1036" y="2362"/>
              <a:chExt cx="1337" cy="503"/>
            </a:xfrm>
          </p:grpSpPr>
          <p:sp>
            <p:nvSpPr>
              <p:cNvPr id="98" name="Line 17">
                <a:extLst>
                  <a:ext uri="{FF2B5EF4-FFF2-40B4-BE49-F238E27FC236}">
                    <a16:creationId xmlns:a16="http://schemas.microsoft.com/office/drawing/2014/main" id="{67917E16-81E8-4CF4-ADEB-8FB9B1EE3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9" y="2362"/>
                <a:ext cx="1334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18">
                <a:extLst>
                  <a:ext uri="{FF2B5EF4-FFF2-40B4-BE49-F238E27FC236}">
                    <a16:creationId xmlns:a16="http://schemas.microsoft.com/office/drawing/2014/main" id="{133FC768-3D90-4BC7-9291-1EB87B699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6" y="2609"/>
                <a:ext cx="1334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Line 19">
                <a:extLst>
                  <a:ext uri="{FF2B5EF4-FFF2-40B4-BE49-F238E27FC236}">
                    <a16:creationId xmlns:a16="http://schemas.microsoft.com/office/drawing/2014/main" id="{518DF4F2-E08E-4FA1-9621-118E3ADD3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9" y="2864"/>
                <a:ext cx="1327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E9784C9B-F7FE-40A8-945F-933DB672D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813" y="5678487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" name="Rectangle 22">
              <a:extLst>
                <a:ext uri="{FF2B5EF4-FFF2-40B4-BE49-F238E27FC236}">
                  <a16:creationId xmlns:a16="http://schemas.microsoft.com/office/drawing/2014/main" id="{0A5F0E7B-9863-4E76-B91D-9CDBFA0B3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3" y="4867275"/>
              <a:ext cx="38417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John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24269AE6-0C50-4ECC-8F09-F83120B9F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5248275"/>
              <a:ext cx="4873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Smith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8" name="Rectangle 24">
              <a:extLst>
                <a:ext uri="{FF2B5EF4-FFF2-40B4-BE49-F238E27FC236}">
                  <a16:creationId xmlns:a16="http://schemas.microsoft.com/office/drawing/2014/main" id="{8AAE4634-88A6-46F7-90EC-4AD57E92E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875" y="5665787"/>
              <a:ext cx="373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Joan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2A9DCB34-161D-4980-9D9E-4D508F6A6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3288" y="4079875"/>
              <a:ext cx="117157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CUSTOMER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" name="Rectangle 26">
              <a:extLst>
                <a:ext uri="{FF2B5EF4-FFF2-40B4-BE49-F238E27FC236}">
                  <a16:creationId xmlns:a16="http://schemas.microsoft.com/office/drawing/2014/main" id="{1883AE80-7AAE-4A29-9EFB-E53D20210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4259262"/>
              <a:ext cx="3067050" cy="3905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" name="Rectangle 27">
              <a:extLst>
                <a:ext uri="{FF2B5EF4-FFF2-40B4-BE49-F238E27FC236}">
                  <a16:creationId xmlns:a16="http://schemas.microsoft.com/office/drawing/2014/main" id="{A3289666-1E6A-49B6-B4EE-445BDCF47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550" y="4270375"/>
              <a:ext cx="3106738" cy="203835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" name="Rectangle 28">
              <a:extLst>
                <a:ext uri="{FF2B5EF4-FFF2-40B4-BE49-F238E27FC236}">
                  <a16:creationId xmlns:a16="http://schemas.microsoft.com/office/drawing/2014/main" id="{845D16C1-05D5-499E-B27C-C3EB8C04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350" y="4362450"/>
              <a:ext cx="8985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account id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" name="Rectangle 29">
              <a:extLst>
                <a:ext uri="{FF2B5EF4-FFF2-40B4-BE49-F238E27FC236}">
                  <a16:creationId xmlns:a16="http://schemas.microsoft.com/office/drawing/2014/main" id="{6FA6D299-137F-49A0-811F-22327D9A3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3725" y="4362450"/>
              <a:ext cx="1023938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customer id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" name="Rectangle 30">
              <a:extLst>
                <a:ext uri="{FF2B5EF4-FFF2-40B4-BE49-F238E27FC236}">
                  <a16:creationId xmlns:a16="http://schemas.microsoft.com/office/drawing/2014/main" id="{27D26133-80FB-4DE9-880C-43253D0CD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4825" y="4349750"/>
              <a:ext cx="6667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balance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" name="Rectangle 31">
              <a:extLst>
                <a:ext uri="{FF2B5EF4-FFF2-40B4-BE49-F238E27FC236}">
                  <a16:creationId xmlns:a16="http://schemas.microsoft.com/office/drawing/2014/main" id="{670C1863-CEED-48CC-B0AC-A23476FC0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738" y="4732337"/>
              <a:ext cx="2476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A1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" name="Rectangle 32">
              <a:extLst>
                <a:ext uri="{FF2B5EF4-FFF2-40B4-BE49-F238E27FC236}">
                  <a16:creationId xmlns:a16="http://schemas.microsoft.com/office/drawing/2014/main" id="{65B9C28C-8C9E-42C1-8B15-FFC349CF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738" y="5126037"/>
              <a:ext cx="2476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A2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7" name="Rectangle 33">
              <a:extLst>
                <a:ext uri="{FF2B5EF4-FFF2-40B4-BE49-F238E27FC236}">
                  <a16:creationId xmlns:a16="http://schemas.microsoft.com/office/drawing/2014/main" id="{A197F21D-D114-4361-B9BC-3762654EC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738" y="5567362"/>
              <a:ext cx="2476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A3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" name="Rectangle 34">
              <a:extLst>
                <a:ext uri="{FF2B5EF4-FFF2-40B4-BE49-F238E27FC236}">
                  <a16:creationId xmlns:a16="http://schemas.microsoft.com/office/drawing/2014/main" id="{364121B6-2EDB-4E2B-9839-C25B654DF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0913" y="4757737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" name="Rectangle 35">
              <a:extLst>
                <a:ext uri="{FF2B5EF4-FFF2-40B4-BE49-F238E27FC236}">
                  <a16:creationId xmlns:a16="http://schemas.microsoft.com/office/drawing/2014/main" id="{A23385C9-5353-49AA-BD3B-0BD681681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2025" y="5138737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0" name="Rectangle 36">
              <a:extLst>
                <a:ext uri="{FF2B5EF4-FFF2-40B4-BE49-F238E27FC236}">
                  <a16:creationId xmlns:a16="http://schemas.microsoft.com/office/drawing/2014/main" id="{9E1859B9-AD81-4E2D-8BDC-A125E086B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2025" y="5554662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" name="Rectangle 37">
              <a:extLst>
                <a:ext uri="{FF2B5EF4-FFF2-40B4-BE49-F238E27FC236}">
                  <a16:creationId xmlns:a16="http://schemas.microsoft.com/office/drawing/2014/main" id="{7CBF3390-082D-4766-B804-9B8E024A3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738" y="5997575"/>
              <a:ext cx="2476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A4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2" name="Group 40">
              <a:extLst>
                <a:ext uri="{FF2B5EF4-FFF2-40B4-BE49-F238E27FC236}">
                  <a16:creationId xmlns:a16="http://schemas.microsoft.com/office/drawing/2014/main" id="{BAA83D70-EA2A-4418-9B83-CA33432D7A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7363" y="4246562"/>
              <a:ext cx="1108075" cy="2047875"/>
              <a:chOff x="3439" y="2014"/>
              <a:chExt cx="698" cy="1290"/>
            </a:xfrm>
          </p:grpSpPr>
          <p:sp>
            <p:nvSpPr>
              <p:cNvPr id="96" name="Line 38">
                <a:extLst>
                  <a:ext uri="{FF2B5EF4-FFF2-40B4-BE49-F238E27FC236}">
                    <a16:creationId xmlns:a16="http://schemas.microsoft.com/office/drawing/2014/main" id="{E8154ADA-CE56-43CE-978A-8E14018D1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9" y="2014"/>
                <a:ext cx="1" cy="1279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39">
                <a:extLst>
                  <a:ext uri="{FF2B5EF4-FFF2-40B4-BE49-F238E27FC236}">
                    <a16:creationId xmlns:a16="http://schemas.microsoft.com/office/drawing/2014/main" id="{FBFE01EF-8866-4DDB-A726-533014AB5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6" y="2029"/>
                <a:ext cx="1" cy="1275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3" name="Rectangle 41">
              <a:extLst>
                <a:ext uri="{FF2B5EF4-FFF2-40B4-BE49-F238E27FC236}">
                  <a16:creationId xmlns:a16="http://schemas.microsoft.com/office/drawing/2014/main" id="{69791D08-1F65-4389-8674-1647D41EA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1663" y="4732337"/>
              <a:ext cx="3048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20k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4" name="Rectangle 42">
              <a:extLst>
                <a:ext uri="{FF2B5EF4-FFF2-40B4-BE49-F238E27FC236}">
                  <a16:creationId xmlns:a16="http://schemas.microsoft.com/office/drawing/2014/main" id="{7ED60A72-5EBE-4B84-888A-71CFBC4AF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1988" y="5126037"/>
              <a:ext cx="2032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5k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5" name="Rectangle 43">
              <a:extLst>
                <a:ext uri="{FF2B5EF4-FFF2-40B4-BE49-F238E27FC236}">
                  <a16:creationId xmlns:a16="http://schemas.microsoft.com/office/drawing/2014/main" id="{F5D385EB-3112-4860-AC82-D6D23F0FC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8175" y="5518150"/>
              <a:ext cx="3048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35k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" name="Rectangle 44">
              <a:extLst>
                <a:ext uri="{FF2B5EF4-FFF2-40B4-BE49-F238E27FC236}">
                  <a16:creationId xmlns:a16="http://schemas.microsoft.com/office/drawing/2014/main" id="{37428D02-5060-4ED2-8094-986C0A4F2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4725" y="6008687"/>
              <a:ext cx="101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7" name="Group 50">
              <a:extLst>
                <a:ext uri="{FF2B5EF4-FFF2-40B4-BE49-F238E27FC236}">
                  <a16:creationId xmlns:a16="http://schemas.microsoft.com/office/drawing/2014/main" id="{A76CC569-3D77-4CC2-B8DB-05DF2C491C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7550" y="4664075"/>
              <a:ext cx="3116263" cy="1620837"/>
              <a:chOff x="2784" y="2277"/>
              <a:chExt cx="1963" cy="1021"/>
            </a:xfrm>
          </p:grpSpPr>
          <p:sp>
            <p:nvSpPr>
              <p:cNvPr id="91" name="Line 45">
                <a:extLst>
                  <a:ext uri="{FF2B5EF4-FFF2-40B4-BE49-F238E27FC236}">
                    <a16:creationId xmlns:a16="http://schemas.microsoft.com/office/drawing/2014/main" id="{E29C5232-0EEA-44F3-926A-8F84A11DF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4" y="2277"/>
                <a:ext cx="195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Line 46">
                <a:extLst>
                  <a:ext uri="{FF2B5EF4-FFF2-40B4-BE49-F238E27FC236}">
                    <a16:creationId xmlns:a16="http://schemas.microsoft.com/office/drawing/2014/main" id="{955950B1-46EE-4070-97AE-463210DAD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9" y="2524"/>
                <a:ext cx="194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47">
                <a:extLst>
                  <a:ext uri="{FF2B5EF4-FFF2-40B4-BE49-F238E27FC236}">
                    <a16:creationId xmlns:a16="http://schemas.microsoft.com/office/drawing/2014/main" id="{2AFB22A3-5B28-4179-8B32-700A740D5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4" y="2779"/>
                <a:ext cx="194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Line 48">
                <a:extLst>
                  <a:ext uri="{FF2B5EF4-FFF2-40B4-BE49-F238E27FC236}">
                    <a16:creationId xmlns:a16="http://schemas.microsoft.com/office/drawing/2014/main" id="{9D95014E-8F6D-4BB2-A939-0595514A5B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9" y="3027"/>
                <a:ext cx="19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Line 49">
                <a:extLst>
                  <a:ext uri="{FF2B5EF4-FFF2-40B4-BE49-F238E27FC236}">
                    <a16:creationId xmlns:a16="http://schemas.microsoft.com/office/drawing/2014/main" id="{09EDD3CB-3E2D-4081-A082-A3EBB11F0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3297"/>
                <a:ext cx="196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8" name="Rectangle 51">
              <a:extLst>
                <a:ext uri="{FF2B5EF4-FFF2-40B4-BE49-F238E27FC236}">
                  <a16:creationId xmlns:a16="http://schemas.microsoft.com/office/drawing/2014/main" id="{D8BD0949-0A0F-4949-9DB7-09EE74FA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8963" y="5935662"/>
              <a:ext cx="4064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100k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9" name="Rectangle 52">
              <a:extLst>
                <a:ext uri="{FF2B5EF4-FFF2-40B4-BE49-F238E27FC236}">
                  <a16:creationId xmlns:a16="http://schemas.microsoft.com/office/drawing/2014/main" id="{970055A9-2A44-4CB2-A913-7045CE00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4838" y="3932237"/>
              <a:ext cx="1023937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ACCOUNT</a:t>
              </a:r>
              <a:endParaRPr lang="en-US" altLang="zh-CN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" name="Line 53">
              <a:extLst>
                <a:ext uri="{FF2B5EF4-FFF2-40B4-BE49-F238E27FC236}">
                  <a16:creationId xmlns:a16="http://schemas.microsoft.com/office/drawing/2014/main" id="{90C15B9C-A6CC-46E1-B305-0E3EBDC14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5925" y="4405312"/>
              <a:ext cx="1588" cy="162083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1" name="Rectangle 54">
            <a:extLst>
              <a:ext uri="{FF2B5EF4-FFF2-40B4-BE49-F238E27FC236}">
                <a16:creationId xmlns:a16="http://schemas.microsoft.com/office/drawing/2014/main" id="{5D9DD1BF-0A46-4303-A222-A64FFF8D4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1" y="4752974"/>
            <a:ext cx="2457450" cy="958850"/>
          </a:xfrm>
          <a:prstGeom prst="rect">
            <a:avLst/>
          </a:prstGeom>
          <a:noFill/>
          <a:ln w="33338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 55">
            <a:extLst>
              <a:ext uri="{FF2B5EF4-FFF2-40B4-BE49-F238E27FC236}">
                <a16:creationId xmlns:a16="http://schemas.microsoft.com/office/drawing/2014/main" id="{1BA2ED3C-5391-482F-BBEA-49AB35C97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175" y="4665662"/>
            <a:ext cx="3314700" cy="930275"/>
          </a:xfrm>
          <a:prstGeom prst="rect">
            <a:avLst/>
          </a:prstGeom>
          <a:noFill/>
          <a:ln w="33338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" name="Rectangle 55">
            <a:extLst>
              <a:ext uri="{FF2B5EF4-FFF2-40B4-BE49-F238E27FC236}">
                <a16:creationId xmlns:a16="http://schemas.microsoft.com/office/drawing/2014/main" id="{69213650-824F-4265-A410-C3893035D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875" y="5454650"/>
            <a:ext cx="3314700" cy="930275"/>
          </a:xfrm>
          <a:prstGeom prst="rect">
            <a:avLst/>
          </a:prstGeom>
          <a:noFill/>
          <a:ln w="33338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" name="Rectangle 54">
            <a:extLst>
              <a:ext uri="{FF2B5EF4-FFF2-40B4-BE49-F238E27FC236}">
                <a16:creationId xmlns:a16="http://schemas.microsoft.com/office/drawing/2014/main" id="{84369970-2D32-4F66-A521-711942C85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1" y="5521325"/>
            <a:ext cx="2457450" cy="958850"/>
          </a:xfrm>
          <a:prstGeom prst="rect">
            <a:avLst/>
          </a:prstGeom>
          <a:noFill/>
          <a:ln w="33338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02" grpId="0" animBg="1"/>
      <p:bldP spid="102" grpId="1" animBg="1"/>
      <p:bldP spid="102" grpId="2" animBg="1"/>
      <p:bldP spid="102" grpId="3" animBg="1"/>
      <p:bldP spid="103" grpId="0" animBg="1"/>
      <p:bldP spid="103" grpId="1" animBg="1"/>
      <p:bldP spid="103" grpId="2" animBg="1"/>
      <p:bldP spid="10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Rectangle 2">
            <a:extLst>
              <a:ext uri="{FF2B5EF4-FFF2-40B4-BE49-F238E27FC236}">
                <a16:creationId xmlns:a16="http://schemas.microsoft.com/office/drawing/2014/main" id="{75898E80-923D-4BB6-B62F-50FEDB097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</a:t>
            </a:r>
            <a:endParaRPr lang="en-US" altLang="zh-CN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667" name="Rectangle 3">
            <a:extLst>
              <a:ext uri="{FF2B5EF4-FFF2-40B4-BE49-F238E27FC236}">
                <a16:creationId xmlns:a16="http://schemas.microsoft.com/office/drawing/2014/main" id="{57EAD90C-D1B8-4690-B2F7-04996A192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5149851" cy="5257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Two tables </a:t>
            </a:r>
            <a:r>
              <a:rPr lang="en-US" altLang="zh-CN" sz="2600" i="1" dirty="0"/>
              <a:t>R</a:t>
            </a:r>
            <a:r>
              <a:rPr lang="en-US" altLang="zh-CN" sz="2600" dirty="0"/>
              <a:t> and </a:t>
            </a:r>
            <a:r>
              <a:rPr lang="en-US" altLang="zh-CN" sz="2600" i="1" dirty="0"/>
              <a:t>S</a:t>
            </a:r>
            <a:r>
              <a:rPr lang="en-US" altLang="zh-CN" sz="2600" dirty="0"/>
              <a:t>, with </a:t>
            </a:r>
            <a:r>
              <a:rPr lang="en-US" altLang="zh-CN" sz="2600" i="1" dirty="0" err="1">
                <a:solidFill>
                  <a:srgbClr val="FF0000"/>
                </a:solidFill>
              </a:rPr>
              <a:t>b</a:t>
            </a:r>
            <a:r>
              <a:rPr lang="en-US" altLang="zh-CN" sz="2600" baseline="-25000" dirty="0" err="1">
                <a:solidFill>
                  <a:srgbClr val="FF0000"/>
                </a:solidFill>
              </a:rPr>
              <a:t>r</a:t>
            </a:r>
            <a:r>
              <a:rPr lang="en-US" altLang="zh-CN" sz="2600" dirty="0"/>
              <a:t> and </a:t>
            </a:r>
            <a:r>
              <a:rPr lang="en-US" altLang="zh-CN" sz="2600" i="1" dirty="0">
                <a:solidFill>
                  <a:srgbClr val="FF0000"/>
                </a:solidFill>
              </a:rPr>
              <a:t>b</a:t>
            </a:r>
            <a:r>
              <a:rPr lang="en-US" altLang="zh-CN" sz="2600" baseline="-25000" dirty="0">
                <a:solidFill>
                  <a:srgbClr val="FF0000"/>
                </a:solidFill>
              </a:rPr>
              <a:t>s</a:t>
            </a:r>
            <a:r>
              <a:rPr lang="en-US" altLang="zh-CN" sz="2600" dirty="0"/>
              <a:t> pages respectively.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Memory has </a:t>
            </a:r>
            <a:r>
              <a:rPr lang="en-US" altLang="zh-CN" sz="2600" i="1" dirty="0">
                <a:solidFill>
                  <a:srgbClr val="FF0000"/>
                </a:solidFill>
              </a:rPr>
              <a:t>M</a:t>
            </a:r>
            <a:r>
              <a:rPr lang="en-US" altLang="zh-CN" sz="2600" dirty="0"/>
              <a:t> pages.</a:t>
            </a:r>
          </a:p>
          <a:p>
            <a:pPr eaLnBrk="1" hangingPunct="1">
              <a:lnSpc>
                <a:spcPct val="110000"/>
              </a:lnSpc>
            </a:pPr>
            <a:endParaRPr lang="en-US" altLang="zh-CN" sz="2600" dirty="0"/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How to compute the Cartesian product of </a:t>
            </a:r>
            <a:r>
              <a:rPr lang="en-US" altLang="zh-CN" sz="2600" i="1" dirty="0"/>
              <a:t>R</a:t>
            </a:r>
            <a:r>
              <a:rPr lang="en-US" altLang="zh-CN" sz="2600" dirty="0"/>
              <a:t> and </a:t>
            </a:r>
            <a:r>
              <a:rPr lang="en-US" altLang="zh-CN" sz="2600" i="1" dirty="0"/>
              <a:t>S</a:t>
            </a:r>
            <a:r>
              <a:rPr lang="en-US" altLang="zh-CN" sz="2600" dirty="0"/>
              <a:t>?</a:t>
            </a:r>
          </a:p>
          <a:p>
            <a:pPr eaLnBrk="1" hangingPunct="1">
              <a:lnSpc>
                <a:spcPct val="110000"/>
              </a:lnSpc>
            </a:pPr>
            <a:endParaRPr lang="en-US" altLang="zh-CN" sz="2600" dirty="0"/>
          </a:p>
        </p:txBody>
      </p:sp>
      <p:grpSp>
        <p:nvGrpSpPr>
          <p:cNvPr id="73735" name="Group 28">
            <a:extLst>
              <a:ext uri="{FF2B5EF4-FFF2-40B4-BE49-F238E27FC236}">
                <a16:creationId xmlns:a16="http://schemas.microsoft.com/office/drawing/2014/main" id="{28FC9FFF-DF5F-419B-BE99-3ACCB3154B76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836613"/>
            <a:ext cx="2838450" cy="5295900"/>
            <a:chOff x="3833" y="527"/>
            <a:chExt cx="1788" cy="3336"/>
          </a:xfrm>
        </p:grpSpPr>
        <p:sp>
          <p:nvSpPr>
            <p:cNvPr id="73736" name="AutoShape 6">
              <a:extLst>
                <a:ext uri="{FF2B5EF4-FFF2-40B4-BE49-F238E27FC236}">
                  <a16:creationId xmlns:a16="http://schemas.microsoft.com/office/drawing/2014/main" id="{DB62BE0C-7BDD-44EC-93F2-FFBECA39076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78" y="527"/>
              <a:ext cx="1724" cy="3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9" name="Rectangle 10">
              <a:extLst>
                <a:ext uri="{FF2B5EF4-FFF2-40B4-BE49-F238E27FC236}">
                  <a16:creationId xmlns:a16="http://schemas.microsoft.com/office/drawing/2014/main" id="{EB8970B7-2F8F-4BC4-B465-279782B1B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747"/>
              <a:ext cx="161" cy="3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0" name="Rectangle 11">
              <a:extLst>
                <a:ext uri="{FF2B5EF4-FFF2-40B4-BE49-F238E27FC236}">
                  <a16:creationId xmlns:a16="http://schemas.microsoft.com/office/drawing/2014/main" id="{8DBBEDA6-E723-4FF4-9E69-5A90D3327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1277"/>
              <a:ext cx="161" cy="3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1" name="Rectangle 12">
              <a:extLst>
                <a:ext uri="{FF2B5EF4-FFF2-40B4-BE49-F238E27FC236}">
                  <a16:creationId xmlns:a16="http://schemas.microsoft.com/office/drawing/2014/main" id="{628B2012-5995-403A-B516-F2539FBA2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1622"/>
              <a:ext cx="161" cy="3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2" name="Rectangle 13">
              <a:extLst>
                <a:ext uri="{FF2B5EF4-FFF2-40B4-BE49-F238E27FC236}">
                  <a16:creationId xmlns:a16="http://schemas.microsoft.com/office/drawing/2014/main" id="{EFBF2B60-ABAA-4EED-B21D-7C62BD8B6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2152"/>
              <a:ext cx="161" cy="3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3" name="Rectangle 14">
              <a:extLst>
                <a:ext uri="{FF2B5EF4-FFF2-40B4-BE49-F238E27FC236}">
                  <a16:creationId xmlns:a16="http://schemas.microsoft.com/office/drawing/2014/main" id="{0A480777-654C-4FF6-9471-F35585E19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2647"/>
              <a:ext cx="161" cy="3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4" name="Rectangle 15">
              <a:extLst>
                <a:ext uri="{FF2B5EF4-FFF2-40B4-BE49-F238E27FC236}">
                  <a16:creationId xmlns:a16="http://schemas.microsoft.com/office/drawing/2014/main" id="{D28ADFF4-CFA9-4664-B9B9-BC13FF15B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3176"/>
              <a:ext cx="161" cy="3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5" name="Rectangle 16">
              <a:extLst>
                <a:ext uri="{FF2B5EF4-FFF2-40B4-BE49-F238E27FC236}">
                  <a16:creationId xmlns:a16="http://schemas.microsoft.com/office/drawing/2014/main" id="{FEA5DA65-B35A-4B46-BBE2-46C40ED39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706"/>
              <a:ext cx="161" cy="3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6" name="Rectangle 17">
              <a:extLst>
                <a:ext uri="{FF2B5EF4-FFF2-40B4-BE49-F238E27FC236}">
                  <a16:creationId xmlns:a16="http://schemas.microsoft.com/office/drawing/2014/main" id="{14E977EF-64D9-4451-8FF7-E7ED99C3E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1069"/>
              <a:ext cx="161" cy="3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7" name="Rectangle 18">
              <a:extLst>
                <a:ext uri="{FF2B5EF4-FFF2-40B4-BE49-F238E27FC236}">
                  <a16:creationId xmlns:a16="http://schemas.microsoft.com/office/drawing/2014/main" id="{59398FD5-32DC-410A-8880-AC020EA65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" y="3534"/>
              <a:ext cx="161" cy="3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8" name="Rectangle 19">
              <a:extLst>
                <a:ext uri="{FF2B5EF4-FFF2-40B4-BE49-F238E27FC236}">
                  <a16:creationId xmlns:a16="http://schemas.microsoft.com/office/drawing/2014/main" id="{B284DB15-CC00-43B0-BEB1-5C15AB834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2931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9" name="Rectangle 20">
              <a:extLst>
                <a:ext uri="{FF2B5EF4-FFF2-40B4-BE49-F238E27FC236}">
                  <a16:creationId xmlns:a16="http://schemas.microsoft.com/office/drawing/2014/main" id="{42FB0E07-3B53-4896-8754-63EB7F080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243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50" name="Rectangle 21">
              <a:extLst>
                <a:ext uri="{FF2B5EF4-FFF2-40B4-BE49-F238E27FC236}">
                  <a16:creationId xmlns:a16="http://schemas.microsoft.com/office/drawing/2014/main" id="{B49C5D10-6440-412E-A50D-65E2EC9AB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933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51" name="Rectangle 22">
              <a:extLst>
                <a:ext uri="{FF2B5EF4-FFF2-40B4-BE49-F238E27FC236}">
                  <a16:creationId xmlns:a16="http://schemas.microsoft.com/office/drawing/2014/main" id="{65CC2AC6-5FF6-4A1B-BCD2-BE47ACDC8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" y="102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52" name="Freeform 23">
              <a:extLst>
                <a:ext uri="{FF2B5EF4-FFF2-40B4-BE49-F238E27FC236}">
                  <a16:creationId xmlns:a16="http://schemas.microsoft.com/office/drawing/2014/main" id="{6A889001-FA46-41A7-BE57-36643637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856"/>
              <a:ext cx="74" cy="2864"/>
            </a:xfrm>
            <a:custGeom>
              <a:avLst/>
              <a:gdLst>
                <a:gd name="T0" fmla="*/ 0 w 149"/>
                <a:gd name="T1" fmla="*/ 0 h 5727"/>
                <a:gd name="T2" fmla="*/ 0 w 149"/>
                <a:gd name="T3" fmla="*/ 1 h 5727"/>
                <a:gd name="T4" fmla="*/ 0 w 149"/>
                <a:gd name="T5" fmla="*/ 1 h 5727"/>
                <a:gd name="T6" fmla="*/ 0 w 149"/>
                <a:gd name="T7" fmla="*/ 1 h 5727"/>
                <a:gd name="T8" fmla="*/ 0 w 149"/>
                <a:gd name="T9" fmla="*/ 1 h 5727"/>
                <a:gd name="T10" fmla="*/ 0 w 149"/>
                <a:gd name="T11" fmla="*/ 1 h 5727"/>
                <a:gd name="T12" fmla="*/ 0 w 149"/>
                <a:gd name="T13" fmla="*/ 1 h 5727"/>
                <a:gd name="T14" fmla="*/ 0 w 149"/>
                <a:gd name="T15" fmla="*/ 1 h 5727"/>
                <a:gd name="T16" fmla="*/ 0 w 149"/>
                <a:gd name="T17" fmla="*/ 1 h 5727"/>
                <a:gd name="T18" fmla="*/ 0 w 149"/>
                <a:gd name="T19" fmla="*/ 1 h 5727"/>
                <a:gd name="T20" fmla="*/ 0 w 149"/>
                <a:gd name="T21" fmla="*/ 1 h 5727"/>
                <a:gd name="T22" fmla="*/ 0 w 149"/>
                <a:gd name="T23" fmla="*/ 1 h 5727"/>
                <a:gd name="T24" fmla="*/ 0 w 149"/>
                <a:gd name="T25" fmla="*/ 1 h 5727"/>
                <a:gd name="T26" fmla="*/ 0 w 149"/>
                <a:gd name="T27" fmla="*/ 1 h 5727"/>
                <a:gd name="T28" fmla="*/ 0 w 149"/>
                <a:gd name="T29" fmla="*/ 1 h 5727"/>
                <a:gd name="T30" fmla="*/ 0 w 149"/>
                <a:gd name="T31" fmla="*/ 1 h 5727"/>
                <a:gd name="T32" fmla="*/ 0 w 149"/>
                <a:gd name="T33" fmla="*/ 1 h 5727"/>
                <a:gd name="T34" fmla="*/ 0 w 149"/>
                <a:gd name="T35" fmla="*/ 1 h 5727"/>
                <a:gd name="T36" fmla="*/ 0 w 149"/>
                <a:gd name="T37" fmla="*/ 1 h 5727"/>
                <a:gd name="T38" fmla="*/ 0 w 149"/>
                <a:gd name="T39" fmla="*/ 1 h 5727"/>
                <a:gd name="T40" fmla="*/ 0 w 149"/>
                <a:gd name="T41" fmla="*/ 1 h 5727"/>
                <a:gd name="T42" fmla="*/ 0 w 149"/>
                <a:gd name="T43" fmla="*/ 1 h 5727"/>
                <a:gd name="T44" fmla="*/ 0 w 149"/>
                <a:gd name="T45" fmla="*/ 1 h 5727"/>
                <a:gd name="T46" fmla="*/ 0 w 149"/>
                <a:gd name="T47" fmla="*/ 1 h 5727"/>
                <a:gd name="T48" fmla="*/ 0 w 149"/>
                <a:gd name="T49" fmla="*/ 1 h 5727"/>
                <a:gd name="T50" fmla="*/ 0 w 149"/>
                <a:gd name="T51" fmla="*/ 2 h 5727"/>
                <a:gd name="T52" fmla="*/ 0 w 149"/>
                <a:gd name="T53" fmla="*/ 2 h 5727"/>
                <a:gd name="T54" fmla="*/ 0 w 149"/>
                <a:gd name="T55" fmla="*/ 2 h 5727"/>
                <a:gd name="T56" fmla="*/ 0 w 149"/>
                <a:gd name="T57" fmla="*/ 2 h 5727"/>
                <a:gd name="T58" fmla="*/ 0 w 149"/>
                <a:gd name="T59" fmla="*/ 2 h 5727"/>
                <a:gd name="T60" fmla="*/ 0 w 149"/>
                <a:gd name="T61" fmla="*/ 2 h 5727"/>
                <a:gd name="T62" fmla="*/ 0 w 149"/>
                <a:gd name="T63" fmla="*/ 2 h 5727"/>
                <a:gd name="T64" fmla="*/ 0 w 149"/>
                <a:gd name="T65" fmla="*/ 2 h 57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9"/>
                <a:gd name="T100" fmla="*/ 0 h 5727"/>
                <a:gd name="T101" fmla="*/ 149 w 149"/>
                <a:gd name="T102" fmla="*/ 5727 h 572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9" h="5727">
                  <a:moveTo>
                    <a:pt x="149" y="0"/>
                  </a:moveTo>
                  <a:lnTo>
                    <a:pt x="143" y="0"/>
                  </a:lnTo>
                  <a:lnTo>
                    <a:pt x="135" y="10"/>
                  </a:lnTo>
                  <a:lnTo>
                    <a:pt x="127" y="34"/>
                  </a:lnTo>
                  <a:lnTo>
                    <a:pt x="121" y="44"/>
                  </a:lnTo>
                  <a:lnTo>
                    <a:pt x="113" y="67"/>
                  </a:lnTo>
                  <a:lnTo>
                    <a:pt x="109" y="77"/>
                  </a:lnTo>
                  <a:lnTo>
                    <a:pt x="103" y="111"/>
                  </a:lnTo>
                  <a:lnTo>
                    <a:pt x="97" y="145"/>
                  </a:lnTo>
                  <a:lnTo>
                    <a:pt x="93" y="178"/>
                  </a:lnTo>
                  <a:lnTo>
                    <a:pt x="87" y="212"/>
                  </a:lnTo>
                  <a:lnTo>
                    <a:pt x="83" y="246"/>
                  </a:lnTo>
                  <a:lnTo>
                    <a:pt x="81" y="292"/>
                  </a:lnTo>
                  <a:lnTo>
                    <a:pt x="77" y="337"/>
                  </a:lnTo>
                  <a:lnTo>
                    <a:pt x="77" y="393"/>
                  </a:lnTo>
                  <a:lnTo>
                    <a:pt x="75" y="427"/>
                  </a:lnTo>
                  <a:lnTo>
                    <a:pt x="73" y="472"/>
                  </a:lnTo>
                  <a:lnTo>
                    <a:pt x="73" y="2385"/>
                  </a:lnTo>
                  <a:lnTo>
                    <a:pt x="73" y="2441"/>
                  </a:lnTo>
                  <a:lnTo>
                    <a:pt x="73" y="2486"/>
                  </a:lnTo>
                  <a:lnTo>
                    <a:pt x="71" y="2542"/>
                  </a:lnTo>
                  <a:lnTo>
                    <a:pt x="68" y="2566"/>
                  </a:lnTo>
                  <a:lnTo>
                    <a:pt x="66" y="2621"/>
                  </a:lnTo>
                  <a:lnTo>
                    <a:pt x="62" y="2655"/>
                  </a:lnTo>
                  <a:lnTo>
                    <a:pt x="58" y="2701"/>
                  </a:lnTo>
                  <a:lnTo>
                    <a:pt x="52" y="2735"/>
                  </a:lnTo>
                  <a:lnTo>
                    <a:pt x="48" y="2768"/>
                  </a:lnTo>
                  <a:lnTo>
                    <a:pt x="42" y="2778"/>
                  </a:lnTo>
                  <a:lnTo>
                    <a:pt x="36" y="2812"/>
                  </a:lnTo>
                  <a:lnTo>
                    <a:pt x="28" y="2836"/>
                  </a:lnTo>
                  <a:lnTo>
                    <a:pt x="22" y="2846"/>
                  </a:lnTo>
                  <a:lnTo>
                    <a:pt x="14" y="2869"/>
                  </a:lnTo>
                  <a:lnTo>
                    <a:pt x="6" y="2869"/>
                  </a:lnTo>
                  <a:lnTo>
                    <a:pt x="0" y="2869"/>
                  </a:lnTo>
                  <a:lnTo>
                    <a:pt x="6" y="2869"/>
                  </a:lnTo>
                  <a:lnTo>
                    <a:pt x="14" y="2881"/>
                  </a:lnTo>
                  <a:lnTo>
                    <a:pt x="22" y="2903"/>
                  </a:lnTo>
                  <a:lnTo>
                    <a:pt x="28" y="2915"/>
                  </a:lnTo>
                  <a:lnTo>
                    <a:pt x="36" y="2925"/>
                  </a:lnTo>
                  <a:lnTo>
                    <a:pt x="42" y="2949"/>
                  </a:lnTo>
                  <a:lnTo>
                    <a:pt x="48" y="2983"/>
                  </a:lnTo>
                  <a:lnTo>
                    <a:pt x="52" y="3016"/>
                  </a:lnTo>
                  <a:lnTo>
                    <a:pt x="58" y="3050"/>
                  </a:lnTo>
                  <a:lnTo>
                    <a:pt x="62" y="3084"/>
                  </a:lnTo>
                  <a:lnTo>
                    <a:pt x="66" y="3106"/>
                  </a:lnTo>
                  <a:lnTo>
                    <a:pt x="68" y="3161"/>
                  </a:lnTo>
                  <a:lnTo>
                    <a:pt x="71" y="3207"/>
                  </a:lnTo>
                  <a:lnTo>
                    <a:pt x="73" y="3262"/>
                  </a:lnTo>
                  <a:lnTo>
                    <a:pt x="73" y="3286"/>
                  </a:lnTo>
                  <a:lnTo>
                    <a:pt x="73" y="3342"/>
                  </a:lnTo>
                  <a:lnTo>
                    <a:pt x="73" y="5255"/>
                  </a:lnTo>
                  <a:lnTo>
                    <a:pt x="75" y="5312"/>
                  </a:lnTo>
                  <a:lnTo>
                    <a:pt x="77" y="5356"/>
                  </a:lnTo>
                  <a:lnTo>
                    <a:pt x="77" y="5402"/>
                  </a:lnTo>
                  <a:lnTo>
                    <a:pt x="81" y="5436"/>
                  </a:lnTo>
                  <a:lnTo>
                    <a:pt x="83" y="5491"/>
                  </a:lnTo>
                  <a:lnTo>
                    <a:pt x="87" y="5515"/>
                  </a:lnTo>
                  <a:lnTo>
                    <a:pt x="93" y="5570"/>
                  </a:lnTo>
                  <a:lnTo>
                    <a:pt x="97" y="5604"/>
                  </a:lnTo>
                  <a:lnTo>
                    <a:pt x="103" y="5638"/>
                  </a:lnTo>
                  <a:lnTo>
                    <a:pt x="109" y="5650"/>
                  </a:lnTo>
                  <a:lnTo>
                    <a:pt x="113" y="5684"/>
                  </a:lnTo>
                  <a:lnTo>
                    <a:pt x="121" y="5693"/>
                  </a:lnTo>
                  <a:lnTo>
                    <a:pt x="127" y="5717"/>
                  </a:lnTo>
                  <a:lnTo>
                    <a:pt x="135" y="5727"/>
                  </a:lnTo>
                  <a:lnTo>
                    <a:pt x="143" y="5727"/>
                  </a:lnTo>
                  <a:lnTo>
                    <a:pt x="149" y="5727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3" name="Freeform 24">
              <a:extLst>
                <a:ext uri="{FF2B5EF4-FFF2-40B4-BE49-F238E27FC236}">
                  <a16:creationId xmlns:a16="http://schemas.microsoft.com/office/drawing/2014/main" id="{932442C4-702F-4AA7-845A-3AA40FEB8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" y="934"/>
              <a:ext cx="110" cy="2486"/>
            </a:xfrm>
            <a:custGeom>
              <a:avLst/>
              <a:gdLst>
                <a:gd name="T0" fmla="*/ 1 w 220"/>
                <a:gd name="T1" fmla="*/ 0 h 4973"/>
                <a:gd name="T2" fmla="*/ 1 w 220"/>
                <a:gd name="T3" fmla="*/ 0 h 4973"/>
                <a:gd name="T4" fmla="*/ 1 w 220"/>
                <a:gd name="T5" fmla="*/ 0 h 4973"/>
                <a:gd name="T6" fmla="*/ 1 w 220"/>
                <a:gd name="T7" fmla="*/ 0 h 4973"/>
                <a:gd name="T8" fmla="*/ 1 w 220"/>
                <a:gd name="T9" fmla="*/ 0 h 4973"/>
                <a:gd name="T10" fmla="*/ 1 w 220"/>
                <a:gd name="T11" fmla="*/ 0 h 4973"/>
                <a:gd name="T12" fmla="*/ 1 w 220"/>
                <a:gd name="T13" fmla="*/ 0 h 4973"/>
                <a:gd name="T14" fmla="*/ 1 w 220"/>
                <a:gd name="T15" fmla="*/ 0 h 4973"/>
                <a:gd name="T16" fmla="*/ 1 w 220"/>
                <a:gd name="T17" fmla="*/ 0 h 4973"/>
                <a:gd name="T18" fmla="*/ 1 w 220"/>
                <a:gd name="T19" fmla="*/ 0 h 4973"/>
                <a:gd name="T20" fmla="*/ 1 w 220"/>
                <a:gd name="T21" fmla="*/ 0 h 4973"/>
                <a:gd name="T22" fmla="*/ 1 w 220"/>
                <a:gd name="T23" fmla="*/ 0 h 4973"/>
                <a:gd name="T24" fmla="*/ 1 w 220"/>
                <a:gd name="T25" fmla="*/ 0 h 4973"/>
                <a:gd name="T26" fmla="*/ 1 w 220"/>
                <a:gd name="T27" fmla="*/ 0 h 4973"/>
                <a:gd name="T28" fmla="*/ 1 w 220"/>
                <a:gd name="T29" fmla="*/ 0 h 4973"/>
                <a:gd name="T30" fmla="*/ 1 w 220"/>
                <a:gd name="T31" fmla="*/ 0 h 4973"/>
                <a:gd name="T32" fmla="*/ 1 w 220"/>
                <a:gd name="T33" fmla="*/ 0 h 4973"/>
                <a:gd name="T34" fmla="*/ 1 w 220"/>
                <a:gd name="T35" fmla="*/ 0 h 4973"/>
                <a:gd name="T36" fmla="*/ 1 w 220"/>
                <a:gd name="T37" fmla="*/ 0 h 4973"/>
                <a:gd name="T38" fmla="*/ 1 w 220"/>
                <a:gd name="T39" fmla="*/ 0 h 4973"/>
                <a:gd name="T40" fmla="*/ 1 w 220"/>
                <a:gd name="T41" fmla="*/ 0 h 4973"/>
                <a:gd name="T42" fmla="*/ 1 w 220"/>
                <a:gd name="T43" fmla="*/ 0 h 4973"/>
                <a:gd name="T44" fmla="*/ 1 w 220"/>
                <a:gd name="T45" fmla="*/ 0 h 4973"/>
                <a:gd name="T46" fmla="*/ 1 w 220"/>
                <a:gd name="T47" fmla="*/ 0 h 4973"/>
                <a:gd name="T48" fmla="*/ 1 w 220"/>
                <a:gd name="T49" fmla="*/ 0 h 4973"/>
                <a:gd name="T50" fmla="*/ 1 w 220"/>
                <a:gd name="T51" fmla="*/ 1 h 4973"/>
                <a:gd name="T52" fmla="*/ 1 w 220"/>
                <a:gd name="T53" fmla="*/ 1 h 4973"/>
                <a:gd name="T54" fmla="*/ 1 w 220"/>
                <a:gd name="T55" fmla="*/ 1 h 4973"/>
                <a:gd name="T56" fmla="*/ 1 w 220"/>
                <a:gd name="T57" fmla="*/ 1 h 4973"/>
                <a:gd name="T58" fmla="*/ 1 w 220"/>
                <a:gd name="T59" fmla="*/ 1 h 4973"/>
                <a:gd name="T60" fmla="*/ 1 w 220"/>
                <a:gd name="T61" fmla="*/ 1 h 4973"/>
                <a:gd name="T62" fmla="*/ 1 w 220"/>
                <a:gd name="T63" fmla="*/ 1 h 4973"/>
                <a:gd name="T64" fmla="*/ 1 w 220"/>
                <a:gd name="T65" fmla="*/ 1 h 497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0"/>
                <a:gd name="T100" fmla="*/ 0 h 4973"/>
                <a:gd name="T101" fmla="*/ 220 w 220"/>
                <a:gd name="T102" fmla="*/ 4973 h 497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0" h="4973">
                  <a:moveTo>
                    <a:pt x="0" y="0"/>
                  </a:moveTo>
                  <a:lnTo>
                    <a:pt x="10" y="0"/>
                  </a:lnTo>
                  <a:lnTo>
                    <a:pt x="22" y="8"/>
                  </a:lnTo>
                  <a:lnTo>
                    <a:pt x="33" y="27"/>
                  </a:lnTo>
                  <a:lnTo>
                    <a:pt x="41" y="37"/>
                  </a:lnTo>
                  <a:lnTo>
                    <a:pt x="53" y="57"/>
                  </a:lnTo>
                  <a:lnTo>
                    <a:pt x="59" y="67"/>
                  </a:lnTo>
                  <a:lnTo>
                    <a:pt x="69" y="97"/>
                  </a:lnTo>
                  <a:lnTo>
                    <a:pt x="75" y="127"/>
                  </a:lnTo>
                  <a:lnTo>
                    <a:pt x="83" y="154"/>
                  </a:lnTo>
                  <a:lnTo>
                    <a:pt x="91" y="184"/>
                  </a:lnTo>
                  <a:lnTo>
                    <a:pt x="95" y="214"/>
                  </a:lnTo>
                  <a:lnTo>
                    <a:pt x="101" y="254"/>
                  </a:lnTo>
                  <a:lnTo>
                    <a:pt x="105" y="291"/>
                  </a:lnTo>
                  <a:lnTo>
                    <a:pt x="107" y="341"/>
                  </a:lnTo>
                  <a:lnTo>
                    <a:pt x="109" y="371"/>
                  </a:lnTo>
                  <a:lnTo>
                    <a:pt x="109" y="408"/>
                  </a:lnTo>
                  <a:lnTo>
                    <a:pt x="109" y="2072"/>
                  </a:lnTo>
                  <a:lnTo>
                    <a:pt x="109" y="2119"/>
                  </a:lnTo>
                  <a:lnTo>
                    <a:pt x="111" y="2159"/>
                  </a:lnTo>
                  <a:lnTo>
                    <a:pt x="113" y="2208"/>
                  </a:lnTo>
                  <a:lnTo>
                    <a:pt x="119" y="2226"/>
                  </a:lnTo>
                  <a:lnTo>
                    <a:pt x="123" y="2276"/>
                  </a:lnTo>
                  <a:lnTo>
                    <a:pt x="129" y="2306"/>
                  </a:lnTo>
                  <a:lnTo>
                    <a:pt x="135" y="2345"/>
                  </a:lnTo>
                  <a:lnTo>
                    <a:pt x="143" y="2373"/>
                  </a:lnTo>
                  <a:lnTo>
                    <a:pt x="149" y="2403"/>
                  </a:lnTo>
                  <a:lnTo>
                    <a:pt x="159" y="2413"/>
                  </a:lnTo>
                  <a:lnTo>
                    <a:pt x="166" y="2443"/>
                  </a:lnTo>
                  <a:lnTo>
                    <a:pt x="178" y="2462"/>
                  </a:lnTo>
                  <a:lnTo>
                    <a:pt x="188" y="2472"/>
                  </a:lnTo>
                  <a:lnTo>
                    <a:pt x="200" y="2490"/>
                  </a:lnTo>
                  <a:lnTo>
                    <a:pt x="210" y="2490"/>
                  </a:lnTo>
                  <a:lnTo>
                    <a:pt x="220" y="2490"/>
                  </a:lnTo>
                  <a:lnTo>
                    <a:pt x="210" y="2490"/>
                  </a:lnTo>
                  <a:lnTo>
                    <a:pt x="200" y="2500"/>
                  </a:lnTo>
                  <a:lnTo>
                    <a:pt x="188" y="2520"/>
                  </a:lnTo>
                  <a:lnTo>
                    <a:pt x="178" y="2530"/>
                  </a:lnTo>
                  <a:lnTo>
                    <a:pt x="166" y="2540"/>
                  </a:lnTo>
                  <a:lnTo>
                    <a:pt x="159" y="2560"/>
                  </a:lnTo>
                  <a:lnTo>
                    <a:pt x="149" y="2589"/>
                  </a:lnTo>
                  <a:lnTo>
                    <a:pt x="143" y="2617"/>
                  </a:lnTo>
                  <a:lnTo>
                    <a:pt x="135" y="2647"/>
                  </a:lnTo>
                  <a:lnTo>
                    <a:pt x="129" y="2677"/>
                  </a:lnTo>
                  <a:lnTo>
                    <a:pt x="123" y="2697"/>
                  </a:lnTo>
                  <a:lnTo>
                    <a:pt x="119" y="2746"/>
                  </a:lnTo>
                  <a:lnTo>
                    <a:pt x="113" y="2784"/>
                  </a:lnTo>
                  <a:lnTo>
                    <a:pt x="111" y="2834"/>
                  </a:lnTo>
                  <a:lnTo>
                    <a:pt x="109" y="2853"/>
                  </a:lnTo>
                  <a:lnTo>
                    <a:pt x="109" y="2901"/>
                  </a:lnTo>
                  <a:lnTo>
                    <a:pt x="109" y="4564"/>
                  </a:lnTo>
                  <a:lnTo>
                    <a:pt x="109" y="4612"/>
                  </a:lnTo>
                  <a:lnTo>
                    <a:pt x="107" y="4651"/>
                  </a:lnTo>
                  <a:lnTo>
                    <a:pt x="105" y="4691"/>
                  </a:lnTo>
                  <a:lnTo>
                    <a:pt x="101" y="4719"/>
                  </a:lnTo>
                  <a:lnTo>
                    <a:pt x="95" y="4768"/>
                  </a:lnTo>
                  <a:lnTo>
                    <a:pt x="91" y="4788"/>
                  </a:lnTo>
                  <a:lnTo>
                    <a:pt x="83" y="4838"/>
                  </a:lnTo>
                  <a:lnTo>
                    <a:pt x="75" y="4866"/>
                  </a:lnTo>
                  <a:lnTo>
                    <a:pt x="69" y="4896"/>
                  </a:lnTo>
                  <a:lnTo>
                    <a:pt x="59" y="4905"/>
                  </a:lnTo>
                  <a:lnTo>
                    <a:pt x="53" y="4935"/>
                  </a:lnTo>
                  <a:lnTo>
                    <a:pt x="41" y="4945"/>
                  </a:lnTo>
                  <a:lnTo>
                    <a:pt x="33" y="4965"/>
                  </a:lnTo>
                  <a:lnTo>
                    <a:pt x="22" y="4973"/>
                  </a:lnTo>
                  <a:lnTo>
                    <a:pt x="10" y="4973"/>
                  </a:lnTo>
                  <a:lnTo>
                    <a:pt x="0" y="4973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4" name="Rectangle 25">
              <a:extLst>
                <a:ext uri="{FF2B5EF4-FFF2-40B4-BE49-F238E27FC236}">
                  <a16:creationId xmlns:a16="http://schemas.microsoft.com/office/drawing/2014/main" id="{DB599200-32EF-42D6-BD07-12D043261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2" y="2114"/>
              <a:ext cx="1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800" b="0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800" b="0" i="1" baseline="-250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55" name="Rectangle 26">
              <a:extLst>
                <a:ext uri="{FF2B5EF4-FFF2-40B4-BE49-F238E27FC236}">
                  <a16:creationId xmlns:a16="http://schemas.microsoft.com/office/drawing/2014/main" id="{14784912-2980-48C2-AAF3-43EE9F283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" y="2239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56" name="Rectangle 27">
              <a:extLst>
                <a:ext uri="{FF2B5EF4-FFF2-40B4-BE49-F238E27FC236}">
                  <a16:creationId xmlns:a16="http://schemas.microsoft.com/office/drawing/2014/main" id="{ECB33D3E-F6E2-4037-BA25-CEF47070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0" y="2245"/>
              <a:ext cx="1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800" b="0" i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800" b="0" i="1" baseline="-250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9" name="Rectangle 32">
            <a:extLst>
              <a:ext uri="{FF2B5EF4-FFF2-40B4-BE49-F238E27FC236}">
                <a16:creationId xmlns:a16="http://schemas.microsoft.com/office/drawing/2014/main" id="{92568D47-CD34-40A3-A9BA-24EB9C5C1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469" y="703263"/>
            <a:ext cx="2033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Rectangle 33">
            <a:extLst>
              <a:ext uri="{FF2B5EF4-FFF2-40B4-BE49-F238E27FC236}">
                <a16:creationId xmlns:a16="http://schemas.microsoft.com/office/drawing/2014/main" id="{652C87E6-A655-4F75-BF9A-CBCE037F3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710" y="703263"/>
            <a:ext cx="1426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667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Rectangle 2">
            <a:extLst>
              <a:ext uri="{FF2B5EF4-FFF2-40B4-BE49-F238E27FC236}">
                <a16:creationId xmlns:a16="http://schemas.microsoft.com/office/drawing/2014/main" id="{7D0CFD72-BFE0-40D8-9DC0-E4822980F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</a:t>
            </a:r>
            <a:endParaRPr lang="en-US" altLang="zh-CN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16483" name="Rectangle 3">
            <a:extLst>
              <a:ext uri="{FF2B5EF4-FFF2-40B4-BE49-F238E27FC236}">
                <a16:creationId xmlns:a16="http://schemas.microsoft.com/office/drawing/2014/main" id="{B5A8B7D4-85A7-4766-9EB3-EB4659B9E9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4819650" cy="5257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Without loss of generality, assume </a:t>
            </a:r>
            <a:r>
              <a:rPr lang="en-US" altLang="zh-CN" sz="2600" i="1" dirty="0" err="1">
                <a:solidFill>
                  <a:srgbClr val="FF0000"/>
                </a:solidFill>
              </a:rPr>
              <a:t>b</a:t>
            </a:r>
            <a:r>
              <a:rPr lang="en-US" altLang="zh-CN" sz="2600" i="1" baseline="-25000" dirty="0" err="1">
                <a:solidFill>
                  <a:srgbClr val="FF0000"/>
                </a:solidFill>
              </a:rPr>
              <a:t>r</a:t>
            </a:r>
            <a:r>
              <a:rPr lang="en-US" altLang="zh-CN" sz="2600" dirty="0">
                <a:solidFill>
                  <a:srgbClr val="FF0000"/>
                </a:solidFill>
              </a:rPr>
              <a:t> &lt; </a:t>
            </a:r>
            <a:r>
              <a:rPr lang="en-US" altLang="zh-CN" sz="2600" i="1" dirty="0">
                <a:solidFill>
                  <a:srgbClr val="FF0000"/>
                </a:solidFill>
              </a:rPr>
              <a:t>b</a:t>
            </a:r>
            <a:r>
              <a:rPr lang="en-US" altLang="zh-CN" sz="2600" i="1" baseline="-25000" dirty="0">
                <a:solidFill>
                  <a:srgbClr val="FF0000"/>
                </a:solidFill>
              </a:rPr>
              <a:t>s</a:t>
            </a:r>
            <a:r>
              <a:rPr lang="en-US" altLang="zh-CN" sz="2600" dirty="0"/>
              <a:t>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Load the first </a:t>
            </a:r>
            <a:r>
              <a:rPr lang="en-US" altLang="zh-CN" sz="2600" i="1" dirty="0">
                <a:solidFill>
                  <a:srgbClr val="FF0000"/>
                </a:solidFill>
              </a:rPr>
              <a:t>M </a:t>
            </a:r>
            <a:r>
              <a:rPr lang="en-US" altLang="zh-CN" sz="2600" dirty="0">
                <a:solidFill>
                  <a:srgbClr val="FF0000"/>
                </a:solidFill>
              </a:rPr>
              <a:t>- 1</a:t>
            </a:r>
            <a:r>
              <a:rPr lang="en-US" altLang="zh-CN" sz="2600" dirty="0"/>
              <a:t> pages of </a:t>
            </a:r>
            <a:r>
              <a:rPr lang="en-US" altLang="zh-CN" sz="2600" i="1" dirty="0"/>
              <a:t>R</a:t>
            </a:r>
            <a:r>
              <a:rPr lang="en-US" altLang="zh-CN" sz="2600" dirty="0"/>
              <a:t> into memory.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Perform one scan on </a:t>
            </a:r>
            <a:r>
              <a:rPr lang="en-US" altLang="zh-CN" sz="2600" i="1" dirty="0"/>
              <a:t>S </a:t>
            </a:r>
            <a:r>
              <a:rPr lang="en-US" altLang="zh-CN" sz="2600" dirty="0"/>
              <a:t>using the </a:t>
            </a:r>
            <a:r>
              <a:rPr lang="en-US" altLang="zh-CN" sz="2600" i="1" dirty="0">
                <a:solidFill>
                  <a:srgbClr val="0000FF"/>
                </a:solidFill>
              </a:rPr>
              <a:t>last</a:t>
            </a:r>
            <a:r>
              <a:rPr lang="en-US" altLang="zh-CN" sz="2600" i="1" dirty="0"/>
              <a:t> </a:t>
            </a:r>
            <a:r>
              <a:rPr lang="en-US" altLang="zh-CN" sz="2600" dirty="0"/>
              <a:t>available memory page.</a:t>
            </a:r>
          </a:p>
        </p:txBody>
      </p:sp>
      <p:grpSp>
        <p:nvGrpSpPr>
          <p:cNvPr id="2" name="Group 29">
            <a:extLst>
              <a:ext uri="{FF2B5EF4-FFF2-40B4-BE49-F238E27FC236}">
                <a16:creationId xmlns:a16="http://schemas.microsoft.com/office/drawing/2014/main" id="{8F3CE015-BBE7-46DC-B03E-749E32120163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1360488"/>
            <a:ext cx="685800" cy="823912"/>
            <a:chOff x="3424" y="857"/>
            <a:chExt cx="432" cy="519"/>
          </a:xfrm>
        </p:grpSpPr>
        <p:sp>
          <p:nvSpPr>
            <p:cNvPr id="74784" name="Freeform 26">
              <a:extLst>
                <a:ext uri="{FF2B5EF4-FFF2-40B4-BE49-F238E27FC236}">
                  <a16:creationId xmlns:a16="http://schemas.microsoft.com/office/drawing/2014/main" id="{A1B4A50E-4011-42EB-BBB6-AA12F90A5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" y="857"/>
              <a:ext cx="126" cy="519"/>
            </a:xfrm>
            <a:custGeom>
              <a:avLst/>
              <a:gdLst>
                <a:gd name="T0" fmla="*/ 120 w 126"/>
                <a:gd name="T1" fmla="*/ 0 h 519"/>
                <a:gd name="T2" fmla="*/ 107 w 126"/>
                <a:gd name="T3" fmla="*/ 4 h 519"/>
                <a:gd name="T4" fmla="*/ 96 w 126"/>
                <a:gd name="T5" fmla="*/ 7 h 519"/>
                <a:gd name="T6" fmla="*/ 86 w 126"/>
                <a:gd name="T7" fmla="*/ 11 h 519"/>
                <a:gd name="T8" fmla="*/ 78 w 126"/>
                <a:gd name="T9" fmla="*/ 17 h 519"/>
                <a:gd name="T10" fmla="*/ 71 w 126"/>
                <a:gd name="T11" fmla="*/ 23 h 519"/>
                <a:gd name="T12" fmla="*/ 66 w 126"/>
                <a:gd name="T13" fmla="*/ 31 h 519"/>
                <a:gd name="T14" fmla="*/ 64 w 126"/>
                <a:gd name="T15" fmla="*/ 39 h 519"/>
                <a:gd name="T16" fmla="*/ 63 w 126"/>
                <a:gd name="T17" fmla="*/ 216 h 519"/>
                <a:gd name="T18" fmla="*/ 62 w 126"/>
                <a:gd name="T19" fmla="*/ 226 h 519"/>
                <a:gd name="T20" fmla="*/ 58 w 126"/>
                <a:gd name="T21" fmla="*/ 233 h 519"/>
                <a:gd name="T22" fmla="*/ 53 w 126"/>
                <a:gd name="T23" fmla="*/ 241 h 519"/>
                <a:gd name="T24" fmla="*/ 45 w 126"/>
                <a:gd name="T25" fmla="*/ 248 h 519"/>
                <a:gd name="T26" fmla="*/ 36 w 126"/>
                <a:gd name="T27" fmla="*/ 252 h 519"/>
                <a:gd name="T28" fmla="*/ 24 w 126"/>
                <a:gd name="T29" fmla="*/ 257 h 519"/>
                <a:gd name="T30" fmla="*/ 12 w 126"/>
                <a:gd name="T31" fmla="*/ 260 h 519"/>
                <a:gd name="T32" fmla="*/ 0 w 126"/>
                <a:gd name="T33" fmla="*/ 260 h 519"/>
                <a:gd name="T34" fmla="*/ 12 w 126"/>
                <a:gd name="T35" fmla="*/ 261 h 519"/>
                <a:gd name="T36" fmla="*/ 24 w 126"/>
                <a:gd name="T37" fmla="*/ 264 h 519"/>
                <a:gd name="T38" fmla="*/ 36 w 126"/>
                <a:gd name="T39" fmla="*/ 267 h 519"/>
                <a:gd name="T40" fmla="*/ 45 w 126"/>
                <a:gd name="T41" fmla="*/ 274 h 519"/>
                <a:gd name="T42" fmla="*/ 53 w 126"/>
                <a:gd name="T43" fmla="*/ 280 h 519"/>
                <a:gd name="T44" fmla="*/ 58 w 126"/>
                <a:gd name="T45" fmla="*/ 287 h 519"/>
                <a:gd name="T46" fmla="*/ 62 w 126"/>
                <a:gd name="T47" fmla="*/ 296 h 519"/>
                <a:gd name="T48" fmla="*/ 63 w 126"/>
                <a:gd name="T49" fmla="*/ 303 h 519"/>
                <a:gd name="T50" fmla="*/ 64 w 126"/>
                <a:gd name="T51" fmla="*/ 481 h 519"/>
                <a:gd name="T52" fmla="*/ 66 w 126"/>
                <a:gd name="T53" fmla="*/ 490 h 519"/>
                <a:gd name="T54" fmla="*/ 71 w 126"/>
                <a:gd name="T55" fmla="*/ 498 h 519"/>
                <a:gd name="T56" fmla="*/ 78 w 126"/>
                <a:gd name="T57" fmla="*/ 505 h 519"/>
                <a:gd name="T58" fmla="*/ 86 w 126"/>
                <a:gd name="T59" fmla="*/ 511 h 519"/>
                <a:gd name="T60" fmla="*/ 96 w 126"/>
                <a:gd name="T61" fmla="*/ 515 h 519"/>
                <a:gd name="T62" fmla="*/ 107 w 126"/>
                <a:gd name="T63" fmla="*/ 518 h 519"/>
                <a:gd name="T64" fmla="*/ 120 w 126"/>
                <a:gd name="T65" fmla="*/ 519 h 51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6"/>
                <a:gd name="T100" fmla="*/ 0 h 519"/>
                <a:gd name="T101" fmla="*/ 126 w 126"/>
                <a:gd name="T102" fmla="*/ 519 h 51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6" h="519">
                  <a:moveTo>
                    <a:pt x="126" y="0"/>
                  </a:moveTo>
                  <a:lnTo>
                    <a:pt x="120" y="0"/>
                  </a:lnTo>
                  <a:lnTo>
                    <a:pt x="113" y="1"/>
                  </a:lnTo>
                  <a:lnTo>
                    <a:pt x="107" y="4"/>
                  </a:lnTo>
                  <a:lnTo>
                    <a:pt x="102" y="5"/>
                  </a:lnTo>
                  <a:lnTo>
                    <a:pt x="96" y="7"/>
                  </a:lnTo>
                  <a:lnTo>
                    <a:pt x="92" y="8"/>
                  </a:lnTo>
                  <a:lnTo>
                    <a:pt x="86" y="11"/>
                  </a:lnTo>
                  <a:lnTo>
                    <a:pt x="82" y="14"/>
                  </a:lnTo>
                  <a:lnTo>
                    <a:pt x="78" y="17"/>
                  </a:lnTo>
                  <a:lnTo>
                    <a:pt x="74" y="20"/>
                  </a:lnTo>
                  <a:lnTo>
                    <a:pt x="71" y="23"/>
                  </a:lnTo>
                  <a:lnTo>
                    <a:pt x="68" y="27"/>
                  </a:lnTo>
                  <a:lnTo>
                    <a:pt x="66" y="31"/>
                  </a:lnTo>
                  <a:lnTo>
                    <a:pt x="65" y="36"/>
                  </a:lnTo>
                  <a:lnTo>
                    <a:pt x="64" y="39"/>
                  </a:lnTo>
                  <a:lnTo>
                    <a:pt x="63" y="43"/>
                  </a:lnTo>
                  <a:lnTo>
                    <a:pt x="63" y="216"/>
                  </a:lnTo>
                  <a:lnTo>
                    <a:pt x="63" y="222"/>
                  </a:lnTo>
                  <a:lnTo>
                    <a:pt x="62" y="226"/>
                  </a:lnTo>
                  <a:lnTo>
                    <a:pt x="61" y="231"/>
                  </a:lnTo>
                  <a:lnTo>
                    <a:pt x="58" y="233"/>
                  </a:lnTo>
                  <a:lnTo>
                    <a:pt x="56" y="238"/>
                  </a:lnTo>
                  <a:lnTo>
                    <a:pt x="53" y="241"/>
                  </a:lnTo>
                  <a:lnTo>
                    <a:pt x="49" y="245"/>
                  </a:lnTo>
                  <a:lnTo>
                    <a:pt x="45" y="248"/>
                  </a:lnTo>
                  <a:lnTo>
                    <a:pt x="41" y="251"/>
                  </a:lnTo>
                  <a:lnTo>
                    <a:pt x="36" y="252"/>
                  </a:lnTo>
                  <a:lnTo>
                    <a:pt x="30" y="255"/>
                  </a:lnTo>
                  <a:lnTo>
                    <a:pt x="24" y="257"/>
                  </a:lnTo>
                  <a:lnTo>
                    <a:pt x="18" y="258"/>
                  </a:lnTo>
                  <a:lnTo>
                    <a:pt x="12" y="260"/>
                  </a:lnTo>
                  <a:lnTo>
                    <a:pt x="6" y="260"/>
                  </a:lnTo>
                  <a:lnTo>
                    <a:pt x="0" y="260"/>
                  </a:lnTo>
                  <a:lnTo>
                    <a:pt x="6" y="260"/>
                  </a:lnTo>
                  <a:lnTo>
                    <a:pt x="12" y="261"/>
                  </a:lnTo>
                  <a:lnTo>
                    <a:pt x="18" y="263"/>
                  </a:lnTo>
                  <a:lnTo>
                    <a:pt x="24" y="264"/>
                  </a:lnTo>
                  <a:lnTo>
                    <a:pt x="30" y="265"/>
                  </a:lnTo>
                  <a:lnTo>
                    <a:pt x="36" y="267"/>
                  </a:lnTo>
                  <a:lnTo>
                    <a:pt x="41" y="271"/>
                  </a:lnTo>
                  <a:lnTo>
                    <a:pt x="45" y="274"/>
                  </a:lnTo>
                  <a:lnTo>
                    <a:pt x="49" y="277"/>
                  </a:lnTo>
                  <a:lnTo>
                    <a:pt x="53" y="280"/>
                  </a:lnTo>
                  <a:lnTo>
                    <a:pt x="56" y="282"/>
                  </a:lnTo>
                  <a:lnTo>
                    <a:pt x="58" y="287"/>
                  </a:lnTo>
                  <a:lnTo>
                    <a:pt x="61" y="291"/>
                  </a:lnTo>
                  <a:lnTo>
                    <a:pt x="62" y="296"/>
                  </a:lnTo>
                  <a:lnTo>
                    <a:pt x="63" y="298"/>
                  </a:lnTo>
                  <a:lnTo>
                    <a:pt x="63" y="303"/>
                  </a:lnTo>
                  <a:lnTo>
                    <a:pt x="63" y="476"/>
                  </a:lnTo>
                  <a:lnTo>
                    <a:pt x="64" y="481"/>
                  </a:lnTo>
                  <a:lnTo>
                    <a:pt x="65" y="486"/>
                  </a:lnTo>
                  <a:lnTo>
                    <a:pt x="66" y="490"/>
                  </a:lnTo>
                  <a:lnTo>
                    <a:pt x="68" y="493"/>
                  </a:lnTo>
                  <a:lnTo>
                    <a:pt x="71" y="498"/>
                  </a:lnTo>
                  <a:lnTo>
                    <a:pt x="74" y="500"/>
                  </a:lnTo>
                  <a:lnTo>
                    <a:pt x="78" y="505"/>
                  </a:lnTo>
                  <a:lnTo>
                    <a:pt x="82" y="508"/>
                  </a:lnTo>
                  <a:lnTo>
                    <a:pt x="86" y="511"/>
                  </a:lnTo>
                  <a:lnTo>
                    <a:pt x="92" y="512"/>
                  </a:lnTo>
                  <a:lnTo>
                    <a:pt x="96" y="515"/>
                  </a:lnTo>
                  <a:lnTo>
                    <a:pt x="102" y="516"/>
                  </a:lnTo>
                  <a:lnTo>
                    <a:pt x="107" y="518"/>
                  </a:lnTo>
                  <a:lnTo>
                    <a:pt x="113" y="519"/>
                  </a:lnTo>
                  <a:lnTo>
                    <a:pt x="120" y="519"/>
                  </a:lnTo>
                  <a:lnTo>
                    <a:pt x="126" y="519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5" name="Rectangle 27">
              <a:extLst>
                <a:ext uri="{FF2B5EF4-FFF2-40B4-BE49-F238E27FC236}">
                  <a16:creationId xmlns:a16="http://schemas.microsoft.com/office/drawing/2014/main" id="{3AD29D49-CDF5-492C-9659-3C849CF9A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026"/>
              <a:ext cx="27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M-1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4760" name="Rectangle 32">
            <a:extLst>
              <a:ext uri="{FF2B5EF4-FFF2-40B4-BE49-F238E27FC236}">
                <a16:creationId xmlns:a16="http://schemas.microsoft.com/office/drawing/2014/main" id="{FCEC3F0D-DD6C-4587-B846-BD73FDA3D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469" y="703263"/>
            <a:ext cx="2033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1" name="Rectangle 33">
            <a:extLst>
              <a:ext uri="{FF2B5EF4-FFF2-40B4-BE49-F238E27FC236}">
                <a16:creationId xmlns:a16="http://schemas.microsoft.com/office/drawing/2014/main" id="{FA8A04DB-AED3-47D9-8880-AE74B0C97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710" y="703263"/>
            <a:ext cx="1426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2" name="Rectangle 34">
            <a:extLst>
              <a:ext uri="{FF2B5EF4-FFF2-40B4-BE49-F238E27FC236}">
                <a16:creationId xmlns:a16="http://schemas.microsoft.com/office/drawing/2014/main" id="{AC6C0834-DC85-495A-B326-03849932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1201738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3" name="Rectangle 35">
            <a:extLst>
              <a:ext uri="{FF2B5EF4-FFF2-40B4-BE49-F238E27FC236}">
                <a16:creationId xmlns:a16="http://schemas.microsoft.com/office/drawing/2014/main" id="{D7697A6E-7F08-4214-9B36-DCB874744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2043113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4" name="Rectangle 36">
            <a:extLst>
              <a:ext uri="{FF2B5EF4-FFF2-40B4-BE49-F238E27FC236}">
                <a16:creationId xmlns:a16="http://schemas.microsoft.com/office/drawing/2014/main" id="{FFCE571D-0DD7-4CDE-A742-543FA0084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2590800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5" name="Rectangle 37">
            <a:extLst>
              <a:ext uri="{FF2B5EF4-FFF2-40B4-BE49-F238E27FC236}">
                <a16:creationId xmlns:a16="http://schemas.microsoft.com/office/drawing/2014/main" id="{67DA0D92-AEA3-41CD-965A-C81CF1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3432175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6" name="Rectangle 38">
            <a:extLst>
              <a:ext uri="{FF2B5EF4-FFF2-40B4-BE49-F238E27FC236}">
                <a16:creationId xmlns:a16="http://schemas.microsoft.com/office/drawing/2014/main" id="{11DEDEC6-E9F9-4D4F-81B4-6E124B2FE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4217988"/>
            <a:ext cx="255588" cy="5095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7" name="Rectangle 39">
            <a:extLst>
              <a:ext uri="{FF2B5EF4-FFF2-40B4-BE49-F238E27FC236}">
                <a16:creationId xmlns:a16="http://schemas.microsoft.com/office/drawing/2014/main" id="{8717711D-8E67-41BF-A370-5711FABAB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5057775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8" name="Rectangle 41">
            <a:extLst>
              <a:ext uri="{FF2B5EF4-FFF2-40B4-BE49-F238E27FC236}">
                <a16:creationId xmlns:a16="http://schemas.microsoft.com/office/drawing/2014/main" id="{4117F1B4-05F6-47DC-82ED-CCB3E2D72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438" y="1712913"/>
            <a:ext cx="255587" cy="5095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69" name="Rectangle 42">
            <a:extLst>
              <a:ext uri="{FF2B5EF4-FFF2-40B4-BE49-F238E27FC236}">
                <a16:creationId xmlns:a16="http://schemas.microsoft.com/office/drawing/2014/main" id="{8FB675A6-4DA9-4C14-BD78-01B0C3D5A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4863" y="5626100"/>
            <a:ext cx="255587" cy="5095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0" name="Rectangle 43">
            <a:extLst>
              <a:ext uri="{FF2B5EF4-FFF2-40B4-BE49-F238E27FC236}">
                <a16:creationId xmlns:a16="http://schemas.microsoft.com/office/drawing/2014/main" id="{6A8C4E45-47E4-426F-93F9-995C72EFD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66883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1" name="Rectangle 44">
            <a:extLst>
              <a:ext uri="{FF2B5EF4-FFF2-40B4-BE49-F238E27FC236}">
                <a16:creationId xmlns:a16="http://schemas.microsoft.com/office/drawing/2014/main" id="{ED2468CB-E112-478E-87BE-8A6C4C18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87667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2" name="Rectangle 45">
            <a:extLst>
              <a:ext uri="{FF2B5EF4-FFF2-40B4-BE49-F238E27FC236}">
                <a16:creationId xmlns:a16="http://schemas.microsoft.com/office/drawing/2014/main" id="{20E1CFFB-A6E7-4667-9183-72A71C534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084513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3" name="Rectangle 46">
            <a:extLst>
              <a:ext uri="{FF2B5EF4-FFF2-40B4-BE49-F238E27FC236}">
                <a16:creationId xmlns:a16="http://schemas.microsoft.com/office/drawing/2014/main" id="{54818BDE-F7C1-4DF2-92BC-B0395326D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164465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74" name="Freeform 47">
            <a:extLst>
              <a:ext uri="{FF2B5EF4-FFF2-40B4-BE49-F238E27FC236}">
                <a16:creationId xmlns:a16="http://schemas.microsoft.com/office/drawing/2014/main" id="{8B866E26-0AD4-4EB0-9084-85FE18E0D834}"/>
              </a:ext>
            </a:extLst>
          </p:cNvPr>
          <p:cNvSpPr>
            <a:spLocks/>
          </p:cNvSpPr>
          <p:nvPr/>
        </p:nvSpPr>
        <p:spPr bwMode="auto">
          <a:xfrm>
            <a:off x="8154988" y="1374775"/>
            <a:ext cx="117475" cy="4546600"/>
          </a:xfrm>
          <a:custGeom>
            <a:avLst/>
            <a:gdLst>
              <a:gd name="T0" fmla="*/ 2147483646 w 149"/>
              <a:gd name="T1" fmla="*/ 0 h 5727"/>
              <a:gd name="T2" fmla="*/ 2147483646 w 149"/>
              <a:gd name="T3" fmla="*/ 2147483646 h 5727"/>
              <a:gd name="T4" fmla="*/ 2147483646 w 149"/>
              <a:gd name="T5" fmla="*/ 2147483646 h 5727"/>
              <a:gd name="T6" fmla="*/ 2147483646 w 149"/>
              <a:gd name="T7" fmla="*/ 2147483646 h 5727"/>
              <a:gd name="T8" fmla="*/ 2147483646 w 149"/>
              <a:gd name="T9" fmla="*/ 2147483646 h 5727"/>
              <a:gd name="T10" fmla="*/ 2147483646 w 149"/>
              <a:gd name="T11" fmla="*/ 2147483646 h 5727"/>
              <a:gd name="T12" fmla="*/ 2147483646 w 149"/>
              <a:gd name="T13" fmla="*/ 2147483646 h 5727"/>
              <a:gd name="T14" fmla="*/ 2147483646 w 149"/>
              <a:gd name="T15" fmla="*/ 2147483646 h 5727"/>
              <a:gd name="T16" fmla="*/ 2147483646 w 149"/>
              <a:gd name="T17" fmla="*/ 2147483646 h 5727"/>
              <a:gd name="T18" fmla="*/ 2147483646 w 149"/>
              <a:gd name="T19" fmla="*/ 2147483646 h 5727"/>
              <a:gd name="T20" fmla="*/ 2147483646 w 149"/>
              <a:gd name="T21" fmla="*/ 2147483646 h 5727"/>
              <a:gd name="T22" fmla="*/ 2147483646 w 149"/>
              <a:gd name="T23" fmla="*/ 2147483646 h 5727"/>
              <a:gd name="T24" fmla="*/ 2147483646 w 149"/>
              <a:gd name="T25" fmla="*/ 2147483646 h 5727"/>
              <a:gd name="T26" fmla="*/ 2147483646 w 149"/>
              <a:gd name="T27" fmla="*/ 2147483646 h 5727"/>
              <a:gd name="T28" fmla="*/ 2147483646 w 149"/>
              <a:gd name="T29" fmla="*/ 2147483646 h 5727"/>
              <a:gd name="T30" fmla="*/ 2147483646 w 149"/>
              <a:gd name="T31" fmla="*/ 2147483646 h 5727"/>
              <a:gd name="T32" fmla="*/ 0 w 149"/>
              <a:gd name="T33" fmla="*/ 2147483646 h 5727"/>
              <a:gd name="T34" fmla="*/ 2147483646 w 149"/>
              <a:gd name="T35" fmla="*/ 2147483646 h 5727"/>
              <a:gd name="T36" fmla="*/ 2147483646 w 149"/>
              <a:gd name="T37" fmla="*/ 2147483646 h 5727"/>
              <a:gd name="T38" fmla="*/ 2147483646 w 149"/>
              <a:gd name="T39" fmla="*/ 2147483646 h 5727"/>
              <a:gd name="T40" fmla="*/ 2147483646 w 149"/>
              <a:gd name="T41" fmla="*/ 2147483646 h 5727"/>
              <a:gd name="T42" fmla="*/ 2147483646 w 149"/>
              <a:gd name="T43" fmla="*/ 2147483646 h 5727"/>
              <a:gd name="T44" fmla="*/ 2147483646 w 149"/>
              <a:gd name="T45" fmla="*/ 2147483646 h 5727"/>
              <a:gd name="T46" fmla="*/ 2147483646 w 149"/>
              <a:gd name="T47" fmla="*/ 2147483646 h 5727"/>
              <a:gd name="T48" fmla="*/ 2147483646 w 149"/>
              <a:gd name="T49" fmla="*/ 2147483646 h 5727"/>
              <a:gd name="T50" fmla="*/ 2147483646 w 149"/>
              <a:gd name="T51" fmla="*/ 2147483646 h 5727"/>
              <a:gd name="T52" fmla="*/ 2147483646 w 149"/>
              <a:gd name="T53" fmla="*/ 2147483646 h 5727"/>
              <a:gd name="T54" fmla="*/ 2147483646 w 149"/>
              <a:gd name="T55" fmla="*/ 2147483646 h 5727"/>
              <a:gd name="T56" fmla="*/ 2147483646 w 149"/>
              <a:gd name="T57" fmla="*/ 2147483646 h 5727"/>
              <a:gd name="T58" fmla="*/ 2147483646 w 149"/>
              <a:gd name="T59" fmla="*/ 2147483646 h 5727"/>
              <a:gd name="T60" fmla="*/ 2147483646 w 149"/>
              <a:gd name="T61" fmla="*/ 2147483646 h 5727"/>
              <a:gd name="T62" fmla="*/ 2147483646 w 149"/>
              <a:gd name="T63" fmla="*/ 2147483646 h 5727"/>
              <a:gd name="T64" fmla="*/ 2147483646 w 149"/>
              <a:gd name="T65" fmla="*/ 2147483646 h 57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49"/>
              <a:gd name="T100" fmla="*/ 0 h 5727"/>
              <a:gd name="T101" fmla="*/ 149 w 149"/>
              <a:gd name="T102" fmla="*/ 5727 h 572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49" h="5727">
                <a:moveTo>
                  <a:pt x="149" y="0"/>
                </a:moveTo>
                <a:lnTo>
                  <a:pt x="143" y="0"/>
                </a:lnTo>
                <a:lnTo>
                  <a:pt x="135" y="10"/>
                </a:lnTo>
                <a:lnTo>
                  <a:pt x="127" y="34"/>
                </a:lnTo>
                <a:lnTo>
                  <a:pt x="121" y="44"/>
                </a:lnTo>
                <a:lnTo>
                  <a:pt x="113" y="67"/>
                </a:lnTo>
                <a:lnTo>
                  <a:pt x="109" y="77"/>
                </a:lnTo>
                <a:lnTo>
                  <a:pt x="103" y="111"/>
                </a:lnTo>
                <a:lnTo>
                  <a:pt x="97" y="145"/>
                </a:lnTo>
                <a:lnTo>
                  <a:pt x="93" y="178"/>
                </a:lnTo>
                <a:lnTo>
                  <a:pt x="87" y="212"/>
                </a:lnTo>
                <a:lnTo>
                  <a:pt x="83" y="246"/>
                </a:lnTo>
                <a:lnTo>
                  <a:pt x="81" y="292"/>
                </a:lnTo>
                <a:lnTo>
                  <a:pt x="77" y="337"/>
                </a:lnTo>
                <a:lnTo>
                  <a:pt x="77" y="393"/>
                </a:lnTo>
                <a:lnTo>
                  <a:pt x="75" y="427"/>
                </a:lnTo>
                <a:lnTo>
                  <a:pt x="73" y="472"/>
                </a:lnTo>
                <a:lnTo>
                  <a:pt x="73" y="2385"/>
                </a:lnTo>
                <a:lnTo>
                  <a:pt x="73" y="2441"/>
                </a:lnTo>
                <a:lnTo>
                  <a:pt x="73" y="2486"/>
                </a:lnTo>
                <a:lnTo>
                  <a:pt x="71" y="2542"/>
                </a:lnTo>
                <a:lnTo>
                  <a:pt x="68" y="2566"/>
                </a:lnTo>
                <a:lnTo>
                  <a:pt x="66" y="2621"/>
                </a:lnTo>
                <a:lnTo>
                  <a:pt x="62" y="2655"/>
                </a:lnTo>
                <a:lnTo>
                  <a:pt x="58" y="2701"/>
                </a:lnTo>
                <a:lnTo>
                  <a:pt x="52" y="2735"/>
                </a:lnTo>
                <a:lnTo>
                  <a:pt x="48" y="2768"/>
                </a:lnTo>
                <a:lnTo>
                  <a:pt x="42" y="2778"/>
                </a:lnTo>
                <a:lnTo>
                  <a:pt x="36" y="2812"/>
                </a:lnTo>
                <a:lnTo>
                  <a:pt x="28" y="2836"/>
                </a:lnTo>
                <a:lnTo>
                  <a:pt x="22" y="2846"/>
                </a:lnTo>
                <a:lnTo>
                  <a:pt x="14" y="2869"/>
                </a:lnTo>
                <a:lnTo>
                  <a:pt x="6" y="2869"/>
                </a:lnTo>
                <a:lnTo>
                  <a:pt x="0" y="2869"/>
                </a:lnTo>
                <a:lnTo>
                  <a:pt x="6" y="2869"/>
                </a:lnTo>
                <a:lnTo>
                  <a:pt x="14" y="2881"/>
                </a:lnTo>
                <a:lnTo>
                  <a:pt x="22" y="2903"/>
                </a:lnTo>
                <a:lnTo>
                  <a:pt x="28" y="2915"/>
                </a:lnTo>
                <a:lnTo>
                  <a:pt x="36" y="2925"/>
                </a:lnTo>
                <a:lnTo>
                  <a:pt x="42" y="2949"/>
                </a:lnTo>
                <a:lnTo>
                  <a:pt x="48" y="2983"/>
                </a:lnTo>
                <a:lnTo>
                  <a:pt x="52" y="3016"/>
                </a:lnTo>
                <a:lnTo>
                  <a:pt x="58" y="3050"/>
                </a:lnTo>
                <a:lnTo>
                  <a:pt x="62" y="3084"/>
                </a:lnTo>
                <a:lnTo>
                  <a:pt x="66" y="3106"/>
                </a:lnTo>
                <a:lnTo>
                  <a:pt x="68" y="3161"/>
                </a:lnTo>
                <a:lnTo>
                  <a:pt x="71" y="3207"/>
                </a:lnTo>
                <a:lnTo>
                  <a:pt x="73" y="3262"/>
                </a:lnTo>
                <a:lnTo>
                  <a:pt x="73" y="3286"/>
                </a:lnTo>
                <a:lnTo>
                  <a:pt x="73" y="3342"/>
                </a:lnTo>
                <a:lnTo>
                  <a:pt x="73" y="5255"/>
                </a:lnTo>
                <a:lnTo>
                  <a:pt x="75" y="5312"/>
                </a:lnTo>
                <a:lnTo>
                  <a:pt x="77" y="5356"/>
                </a:lnTo>
                <a:lnTo>
                  <a:pt x="77" y="5402"/>
                </a:lnTo>
                <a:lnTo>
                  <a:pt x="81" y="5436"/>
                </a:lnTo>
                <a:lnTo>
                  <a:pt x="83" y="5491"/>
                </a:lnTo>
                <a:lnTo>
                  <a:pt x="87" y="5515"/>
                </a:lnTo>
                <a:lnTo>
                  <a:pt x="93" y="5570"/>
                </a:lnTo>
                <a:lnTo>
                  <a:pt x="97" y="5604"/>
                </a:lnTo>
                <a:lnTo>
                  <a:pt x="103" y="5638"/>
                </a:lnTo>
                <a:lnTo>
                  <a:pt x="109" y="5650"/>
                </a:lnTo>
                <a:lnTo>
                  <a:pt x="113" y="5684"/>
                </a:lnTo>
                <a:lnTo>
                  <a:pt x="121" y="5693"/>
                </a:lnTo>
                <a:lnTo>
                  <a:pt x="127" y="5717"/>
                </a:lnTo>
                <a:lnTo>
                  <a:pt x="135" y="5727"/>
                </a:lnTo>
                <a:lnTo>
                  <a:pt x="143" y="5727"/>
                </a:lnTo>
                <a:lnTo>
                  <a:pt x="149" y="5727"/>
                </a:lnTo>
              </a:path>
            </a:pathLst>
          </a:custGeom>
          <a:noFill/>
          <a:ln w="79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5" name="Freeform 48">
            <a:extLst>
              <a:ext uri="{FF2B5EF4-FFF2-40B4-BE49-F238E27FC236}">
                <a16:creationId xmlns:a16="http://schemas.microsoft.com/office/drawing/2014/main" id="{E6AAF75E-C238-4AEF-AFF0-D6456F6C3B8B}"/>
              </a:ext>
            </a:extLst>
          </p:cNvPr>
          <p:cNvSpPr>
            <a:spLocks/>
          </p:cNvSpPr>
          <p:nvPr/>
        </p:nvSpPr>
        <p:spPr bwMode="auto">
          <a:xfrm>
            <a:off x="6604000" y="1498600"/>
            <a:ext cx="174625" cy="3946525"/>
          </a:xfrm>
          <a:custGeom>
            <a:avLst/>
            <a:gdLst>
              <a:gd name="T0" fmla="*/ 2147483646 w 220"/>
              <a:gd name="T1" fmla="*/ 0 h 4973"/>
              <a:gd name="T2" fmla="*/ 2147483646 w 220"/>
              <a:gd name="T3" fmla="*/ 2147483646 h 4973"/>
              <a:gd name="T4" fmla="*/ 2147483646 w 220"/>
              <a:gd name="T5" fmla="*/ 2147483646 h 4973"/>
              <a:gd name="T6" fmla="*/ 2147483646 w 220"/>
              <a:gd name="T7" fmla="*/ 2147483646 h 4973"/>
              <a:gd name="T8" fmla="*/ 2147483646 w 220"/>
              <a:gd name="T9" fmla="*/ 2147483646 h 4973"/>
              <a:gd name="T10" fmla="*/ 2147483646 w 220"/>
              <a:gd name="T11" fmla="*/ 2147483646 h 4973"/>
              <a:gd name="T12" fmla="*/ 2147483646 w 220"/>
              <a:gd name="T13" fmla="*/ 2147483646 h 4973"/>
              <a:gd name="T14" fmla="*/ 2147483646 w 220"/>
              <a:gd name="T15" fmla="*/ 2147483646 h 4973"/>
              <a:gd name="T16" fmla="*/ 2147483646 w 220"/>
              <a:gd name="T17" fmla="*/ 2147483646 h 4973"/>
              <a:gd name="T18" fmla="*/ 2147483646 w 220"/>
              <a:gd name="T19" fmla="*/ 2147483646 h 4973"/>
              <a:gd name="T20" fmla="*/ 2147483646 w 220"/>
              <a:gd name="T21" fmla="*/ 2147483646 h 4973"/>
              <a:gd name="T22" fmla="*/ 2147483646 w 220"/>
              <a:gd name="T23" fmla="*/ 2147483646 h 4973"/>
              <a:gd name="T24" fmla="*/ 2147483646 w 220"/>
              <a:gd name="T25" fmla="*/ 2147483646 h 4973"/>
              <a:gd name="T26" fmla="*/ 2147483646 w 220"/>
              <a:gd name="T27" fmla="*/ 2147483646 h 4973"/>
              <a:gd name="T28" fmla="*/ 2147483646 w 220"/>
              <a:gd name="T29" fmla="*/ 2147483646 h 4973"/>
              <a:gd name="T30" fmla="*/ 2147483646 w 220"/>
              <a:gd name="T31" fmla="*/ 2147483646 h 4973"/>
              <a:gd name="T32" fmla="*/ 2147483646 w 220"/>
              <a:gd name="T33" fmla="*/ 2147483646 h 4973"/>
              <a:gd name="T34" fmla="*/ 2147483646 w 220"/>
              <a:gd name="T35" fmla="*/ 2147483646 h 4973"/>
              <a:gd name="T36" fmla="*/ 2147483646 w 220"/>
              <a:gd name="T37" fmla="*/ 2147483646 h 4973"/>
              <a:gd name="T38" fmla="*/ 2147483646 w 220"/>
              <a:gd name="T39" fmla="*/ 2147483646 h 4973"/>
              <a:gd name="T40" fmla="*/ 2147483646 w 220"/>
              <a:gd name="T41" fmla="*/ 2147483646 h 4973"/>
              <a:gd name="T42" fmla="*/ 2147483646 w 220"/>
              <a:gd name="T43" fmla="*/ 2147483646 h 4973"/>
              <a:gd name="T44" fmla="*/ 2147483646 w 220"/>
              <a:gd name="T45" fmla="*/ 2147483646 h 4973"/>
              <a:gd name="T46" fmla="*/ 2147483646 w 220"/>
              <a:gd name="T47" fmla="*/ 2147483646 h 4973"/>
              <a:gd name="T48" fmla="*/ 2147483646 w 220"/>
              <a:gd name="T49" fmla="*/ 2147483646 h 4973"/>
              <a:gd name="T50" fmla="*/ 2147483646 w 220"/>
              <a:gd name="T51" fmla="*/ 2147483646 h 4973"/>
              <a:gd name="T52" fmla="*/ 2147483646 w 220"/>
              <a:gd name="T53" fmla="*/ 2147483646 h 4973"/>
              <a:gd name="T54" fmla="*/ 2147483646 w 220"/>
              <a:gd name="T55" fmla="*/ 2147483646 h 4973"/>
              <a:gd name="T56" fmla="*/ 2147483646 w 220"/>
              <a:gd name="T57" fmla="*/ 2147483646 h 4973"/>
              <a:gd name="T58" fmla="*/ 2147483646 w 220"/>
              <a:gd name="T59" fmla="*/ 2147483646 h 4973"/>
              <a:gd name="T60" fmla="*/ 2147483646 w 220"/>
              <a:gd name="T61" fmla="*/ 2147483646 h 4973"/>
              <a:gd name="T62" fmla="*/ 2147483646 w 220"/>
              <a:gd name="T63" fmla="*/ 2147483646 h 4973"/>
              <a:gd name="T64" fmla="*/ 2147483646 w 220"/>
              <a:gd name="T65" fmla="*/ 2147483646 h 497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20"/>
              <a:gd name="T100" fmla="*/ 0 h 4973"/>
              <a:gd name="T101" fmla="*/ 220 w 220"/>
              <a:gd name="T102" fmla="*/ 4973 h 497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20" h="4973">
                <a:moveTo>
                  <a:pt x="0" y="0"/>
                </a:moveTo>
                <a:lnTo>
                  <a:pt x="10" y="0"/>
                </a:lnTo>
                <a:lnTo>
                  <a:pt x="22" y="8"/>
                </a:lnTo>
                <a:lnTo>
                  <a:pt x="33" y="27"/>
                </a:lnTo>
                <a:lnTo>
                  <a:pt x="41" y="37"/>
                </a:lnTo>
                <a:lnTo>
                  <a:pt x="53" y="57"/>
                </a:lnTo>
                <a:lnTo>
                  <a:pt x="59" y="67"/>
                </a:lnTo>
                <a:lnTo>
                  <a:pt x="69" y="97"/>
                </a:lnTo>
                <a:lnTo>
                  <a:pt x="75" y="127"/>
                </a:lnTo>
                <a:lnTo>
                  <a:pt x="83" y="154"/>
                </a:lnTo>
                <a:lnTo>
                  <a:pt x="91" y="184"/>
                </a:lnTo>
                <a:lnTo>
                  <a:pt x="95" y="214"/>
                </a:lnTo>
                <a:lnTo>
                  <a:pt x="101" y="254"/>
                </a:lnTo>
                <a:lnTo>
                  <a:pt x="105" y="291"/>
                </a:lnTo>
                <a:lnTo>
                  <a:pt x="107" y="341"/>
                </a:lnTo>
                <a:lnTo>
                  <a:pt x="109" y="371"/>
                </a:lnTo>
                <a:lnTo>
                  <a:pt x="109" y="408"/>
                </a:lnTo>
                <a:lnTo>
                  <a:pt x="109" y="2072"/>
                </a:lnTo>
                <a:lnTo>
                  <a:pt x="109" y="2119"/>
                </a:lnTo>
                <a:lnTo>
                  <a:pt x="111" y="2159"/>
                </a:lnTo>
                <a:lnTo>
                  <a:pt x="113" y="2208"/>
                </a:lnTo>
                <a:lnTo>
                  <a:pt x="119" y="2226"/>
                </a:lnTo>
                <a:lnTo>
                  <a:pt x="123" y="2276"/>
                </a:lnTo>
                <a:lnTo>
                  <a:pt x="129" y="2306"/>
                </a:lnTo>
                <a:lnTo>
                  <a:pt x="135" y="2345"/>
                </a:lnTo>
                <a:lnTo>
                  <a:pt x="143" y="2373"/>
                </a:lnTo>
                <a:lnTo>
                  <a:pt x="149" y="2403"/>
                </a:lnTo>
                <a:lnTo>
                  <a:pt x="159" y="2413"/>
                </a:lnTo>
                <a:lnTo>
                  <a:pt x="166" y="2443"/>
                </a:lnTo>
                <a:lnTo>
                  <a:pt x="178" y="2462"/>
                </a:lnTo>
                <a:lnTo>
                  <a:pt x="188" y="2472"/>
                </a:lnTo>
                <a:lnTo>
                  <a:pt x="200" y="2490"/>
                </a:lnTo>
                <a:lnTo>
                  <a:pt x="210" y="2490"/>
                </a:lnTo>
                <a:lnTo>
                  <a:pt x="220" y="2490"/>
                </a:lnTo>
                <a:lnTo>
                  <a:pt x="210" y="2490"/>
                </a:lnTo>
                <a:lnTo>
                  <a:pt x="200" y="2500"/>
                </a:lnTo>
                <a:lnTo>
                  <a:pt x="188" y="2520"/>
                </a:lnTo>
                <a:lnTo>
                  <a:pt x="178" y="2530"/>
                </a:lnTo>
                <a:lnTo>
                  <a:pt x="166" y="2540"/>
                </a:lnTo>
                <a:lnTo>
                  <a:pt x="159" y="2560"/>
                </a:lnTo>
                <a:lnTo>
                  <a:pt x="149" y="2589"/>
                </a:lnTo>
                <a:lnTo>
                  <a:pt x="143" y="2617"/>
                </a:lnTo>
                <a:lnTo>
                  <a:pt x="135" y="2647"/>
                </a:lnTo>
                <a:lnTo>
                  <a:pt x="129" y="2677"/>
                </a:lnTo>
                <a:lnTo>
                  <a:pt x="123" y="2697"/>
                </a:lnTo>
                <a:lnTo>
                  <a:pt x="119" y="2746"/>
                </a:lnTo>
                <a:lnTo>
                  <a:pt x="113" y="2784"/>
                </a:lnTo>
                <a:lnTo>
                  <a:pt x="111" y="2834"/>
                </a:lnTo>
                <a:lnTo>
                  <a:pt x="109" y="2853"/>
                </a:lnTo>
                <a:lnTo>
                  <a:pt x="109" y="2901"/>
                </a:lnTo>
                <a:lnTo>
                  <a:pt x="109" y="4564"/>
                </a:lnTo>
                <a:lnTo>
                  <a:pt x="109" y="4612"/>
                </a:lnTo>
                <a:lnTo>
                  <a:pt x="107" y="4651"/>
                </a:lnTo>
                <a:lnTo>
                  <a:pt x="105" y="4691"/>
                </a:lnTo>
                <a:lnTo>
                  <a:pt x="101" y="4719"/>
                </a:lnTo>
                <a:lnTo>
                  <a:pt x="95" y="4768"/>
                </a:lnTo>
                <a:lnTo>
                  <a:pt x="91" y="4788"/>
                </a:lnTo>
                <a:lnTo>
                  <a:pt x="83" y="4838"/>
                </a:lnTo>
                <a:lnTo>
                  <a:pt x="75" y="4866"/>
                </a:lnTo>
                <a:lnTo>
                  <a:pt x="69" y="4896"/>
                </a:lnTo>
                <a:lnTo>
                  <a:pt x="59" y="4905"/>
                </a:lnTo>
                <a:lnTo>
                  <a:pt x="53" y="4935"/>
                </a:lnTo>
                <a:lnTo>
                  <a:pt x="41" y="4945"/>
                </a:lnTo>
                <a:lnTo>
                  <a:pt x="33" y="4965"/>
                </a:lnTo>
                <a:lnTo>
                  <a:pt x="22" y="4973"/>
                </a:lnTo>
                <a:lnTo>
                  <a:pt x="10" y="4973"/>
                </a:lnTo>
                <a:lnTo>
                  <a:pt x="0" y="4973"/>
                </a:lnTo>
              </a:path>
            </a:pathLst>
          </a:custGeom>
          <a:noFill/>
          <a:ln w="79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7" name="Rectangle 50">
            <a:extLst>
              <a:ext uri="{FF2B5EF4-FFF2-40B4-BE49-F238E27FC236}">
                <a16:creationId xmlns:a16="http://schemas.microsoft.com/office/drawing/2014/main" id="{8E8A8C5E-AAEF-4E74-8549-75F02BBCC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338" y="357028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Group 53">
            <a:extLst>
              <a:ext uri="{FF2B5EF4-FFF2-40B4-BE49-F238E27FC236}">
                <a16:creationId xmlns:a16="http://schemas.microsoft.com/office/drawing/2014/main" id="{7DFD5D15-00D5-4F15-9BA7-1DCE7D3FA09B}"/>
              </a:ext>
            </a:extLst>
          </p:cNvPr>
          <p:cNvGrpSpPr>
            <a:grpSpLocks/>
          </p:cNvGrpSpPr>
          <p:nvPr/>
        </p:nvGrpSpPr>
        <p:grpSpPr bwMode="auto">
          <a:xfrm>
            <a:off x="7629525" y="765175"/>
            <a:ext cx="471488" cy="869950"/>
            <a:chOff x="4806" y="482"/>
            <a:chExt cx="297" cy="548"/>
          </a:xfrm>
        </p:grpSpPr>
        <p:sp>
          <p:nvSpPr>
            <p:cNvPr id="74782" name="Rectangle 40">
              <a:extLst>
                <a:ext uri="{FF2B5EF4-FFF2-40B4-BE49-F238E27FC236}">
                  <a16:creationId xmlns:a16="http://schemas.microsoft.com/office/drawing/2014/main" id="{35866699-AEE5-43B1-B099-E20DBF0F2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709"/>
              <a:ext cx="161" cy="321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783" name="Rectangle 52">
              <a:extLst>
                <a:ext uri="{FF2B5EF4-FFF2-40B4-BE49-F238E27FC236}">
                  <a16:creationId xmlns:a16="http://schemas.microsoft.com/office/drawing/2014/main" id="{9AF87F5F-B28A-4347-8E1C-C5B87422B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" y="482"/>
              <a:ext cx="2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2000" b="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th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16534" name="AutoShape 54">
            <a:extLst>
              <a:ext uri="{FF2B5EF4-FFF2-40B4-BE49-F238E27FC236}">
                <a16:creationId xmlns:a16="http://schemas.microsoft.com/office/drawing/2014/main" id="{AC36AC02-32A4-4E9F-B455-A8920E0FB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1700213"/>
            <a:ext cx="144462" cy="1152525"/>
          </a:xfrm>
          <a:prstGeom prst="downArrow">
            <a:avLst>
              <a:gd name="adj1" fmla="val 50000"/>
              <a:gd name="adj2" fmla="val 199451"/>
            </a:avLst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81" name="Rectangle 16">
            <a:extLst>
              <a:ext uri="{FF2B5EF4-FFF2-40B4-BE49-F238E27FC236}">
                <a16:creationId xmlns:a16="http://schemas.microsoft.com/office/drawing/2014/main" id="{8351B806-7011-4FC0-9482-A753BBD92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438" y="1120775"/>
            <a:ext cx="255587" cy="5095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EAF33CC0-93FF-43BB-8646-AE7D50C6E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1" y="3355976"/>
            <a:ext cx="273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0" i="1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800" b="0" i="1" baseline="-25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2C1AC9A5-8303-444F-97EF-0DFE4DA8C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26" y="3563938"/>
            <a:ext cx="273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zh-CN" sz="2800" b="0" i="1" baseline="-25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1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483" grpId="0" build="p"/>
      <p:bldP spid="9165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>
            <a:extLst>
              <a:ext uri="{FF2B5EF4-FFF2-40B4-BE49-F238E27FC236}">
                <a16:creationId xmlns:a16="http://schemas.microsoft.com/office/drawing/2014/main" id="{094FAFCC-1F5A-4722-ABF5-2B52ADCACB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Basic Steps: Optimization (Cont.)</a:t>
            </a:r>
          </a:p>
        </p:txBody>
      </p:sp>
      <p:sp>
        <p:nvSpPr>
          <p:cNvPr id="25602" name="Rectangle 1027">
            <a:extLst>
              <a:ext uri="{FF2B5EF4-FFF2-40B4-BE49-F238E27FC236}">
                <a16:creationId xmlns:a16="http://schemas.microsoft.com/office/drawing/2014/main" id="{3283F2D4-9520-46D7-80A7-CE10389878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Query Optimization</a:t>
            </a:r>
            <a:r>
              <a:rPr lang="en-US" altLang="zh-CN" sz="2000" dirty="0">
                <a:solidFill>
                  <a:schemeClr val="tx2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:</a:t>
            </a: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Amongst all equivalent evaluation plans choose the one with lowest cost. 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Cost is estimated using statistical information from the</a:t>
            </a:r>
            <a:b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database catalog</a:t>
            </a:r>
          </a:p>
          <a:p>
            <a:pPr lvl="2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 number of tuples in each relation, size of tuples, etc.</a:t>
            </a:r>
          </a:p>
          <a:p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In this chapter we study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Algorithms for evaluating relational algebra operations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In Chapter 14</a:t>
            </a:r>
          </a:p>
          <a:p>
            <a:pPr lvl="1"/>
            <a:r>
              <a:rPr lang="en-US" altLang="zh-CN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We study how to optimize queries, that is, how to find an evaluation plan with lowest estimated cost</a:t>
            </a:r>
          </a:p>
          <a:p>
            <a:endParaRPr lang="en-US" altLang="zh-CN" sz="20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2">
            <a:extLst>
              <a:ext uri="{FF2B5EF4-FFF2-40B4-BE49-F238E27FC236}">
                <a16:creationId xmlns:a16="http://schemas.microsoft.com/office/drawing/2014/main" id="{8AF7443F-55F4-46F6-BC75-BBE84892E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</a:t>
            </a:r>
            <a:endParaRPr lang="en-US" altLang="zh-CN" sz="29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17507" name="Rectangle 3">
            <a:extLst>
              <a:ext uri="{FF2B5EF4-FFF2-40B4-BE49-F238E27FC236}">
                <a16:creationId xmlns:a16="http://schemas.microsoft.com/office/drawing/2014/main" id="{5E5B0624-99EC-4787-BB4B-F4B3DED42D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4957764" cy="5257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Load the next </a:t>
            </a:r>
            <a:r>
              <a:rPr lang="en-US" altLang="zh-CN" sz="2600" i="1" dirty="0">
                <a:solidFill>
                  <a:srgbClr val="FF0000"/>
                </a:solidFill>
              </a:rPr>
              <a:t>M </a:t>
            </a:r>
            <a:r>
              <a:rPr lang="en-US" altLang="zh-CN" sz="2600" dirty="0">
                <a:solidFill>
                  <a:srgbClr val="FF0000"/>
                </a:solidFill>
              </a:rPr>
              <a:t>- 1</a:t>
            </a:r>
            <a:r>
              <a:rPr lang="en-US" altLang="zh-CN" sz="2600" dirty="0"/>
              <a:t> pages of </a:t>
            </a:r>
            <a:r>
              <a:rPr lang="en-US" altLang="zh-CN" sz="2600" i="1" dirty="0"/>
              <a:t>T</a:t>
            </a:r>
            <a:r>
              <a:rPr lang="en-US" altLang="zh-CN" sz="2600" baseline="-25000" dirty="0"/>
              <a:t>1</a:t>
            </a:r>
            <a:r>
              <a:rPr lang="en-US" altLang="zh-CN" sz="2600" dirty="0"/>
              <a:t> into memory.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Perform </a:t>
            </a:r>
            <a:r>
              <a:rPr lang="en-US" altLang="zh-CN" sz="2600" dirty="0">
                <a:solidFill>
                  <a:srgbClr val="0000FF"/>
                </a:solidFill>
              </a:rPr>
              <a:t>one</a:t>
            </a:r>
            <a:r>
              <a:rPr lang="en-US" altLang="zh-CN" sz="2600" dirty="0"/>
              <a:t> scan on </a:t>
            </a:r>
            <a:r>
              <a:rPr lang="en-US" altLang="zh-CN" sz="2600" i="1" dirty="0"/>
              <a:t>T</a:t>
            </a:r>
            <a:r>
              <a:rPr lang="en-US" altLang="zh-CN" sz="2600" baseline="-25000" dirty="0"/>
              <a:t>2</a:t>
            </a:r>
            <a:r>
              <a:rPr lang="en-US" altLang="zh-CN" sz="2600" dirty="0"/>
              <a:t>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…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Until all pages in </a:t>
            </a:r>
            <a:r>
              <a:rPr lang="en-US" altLang="zh-CN" sz="2600" i="1" dirty="0"/>
              <a:t>T</a:t>
            </a:r>
            <a:r>
              <a:rPr lang="en-US" altLang="zh-CN" sz="2600" baseline="-25000" dirty="0"/>
              <a:t>1</a:t>
            </a:r>
            <a:r>
              <a:rPr lang="en-US" altLang="zh-CN" sz="2600" dirty="0"/>
              <a:t> are loaded once.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600" dirty="0"/>
              <a:t>I/O Cost?</a:t>
            </a:r>
          </a:p>
        </p:txBody>
      </p:sp>
      <p:sp>
        <p:nvSpPr>
          <p:cNvPr id="917576" name="Rectangle 72">
            <a:extLst>
              <a:ext uri="{FF2B5EF4-FFF2-40B4-BE49-F238E27FC236}">
                <a16:creationId xmlns:a16="http://schemas.microsoft.com/office/drawing/2014/main" id="{692DDEFC-C161-4F30-85B4-25C98BAB8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66" y="4972844"/>
            <a:ext cx="39581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kumimoji="0" lang="en-US" altLang="zh-CN" sz="3200" i="1" dirty="0">
                <a:solidFill>
                  <a:srgbClr val="FF0000"/>
                </a:solidFill>
                <a:sym typeface="Symbol" panose="05050102010706020507" pitchFamily="18" charset="2"/>
              </a:rPr>
              <a:t></a:t>
            </a:r>
            <a:r>
              <a:rPr kumimoji="0" lang="en-US" altLang="zh-CN" sz="3200" i="1" dirty="0" err="1">
                <a:solidFill>
                  <a:srgbClr val="FF0000"/>
                </a:solidFill>
              </a:rPr>
              <a:t>b</a:t>
            </a:r>
            <a:r>
              <a:rPr kumimoji="0" lang="en-US" altLang="zh-CN" sz="3200" i="1" baseline="-25000" dirty="0" err="1">
                <a:solidFill>
                  <a:srgbClr val="FF0000"/>
                </a:solidFill>
              </a:rPr>
              <a:t>r</a:t>
            </a:r>
            <a:r>
              <a:rPr kumimoji="0" lang="en-US" altLang="zh-CN" sz="3200" i="1" dirty="0">
                <a:solidFill>
                  <a:srgbClr val="FF0000"/>
                </a:solidFill>
              </a:rPr>
              <a:t> / (M - 1)</a:t>
            </a:r>
            <a:r>
              <a:rPr kumimoji="0" lang="en-US" altLang="zh-CN" sz="3200" i="1" dirty="0">
                <a:solidFill>
                  <a:srgbClr val="FF0000"/>
                </a:solidFill>
                <a:sym typeface="Symbol" panose="05050102010706020507" pitchFamily="18" charset="2"/>
              </a:rPr>
              <a:t>  b</a:t>
            </a:r>
            <a:r>
              <a:rPr kumimoji="0" lang="en-US" altLang="zh-CN" sz="3200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kumimoji="0" lang="en-US" altLang="zh-CN" sz="3200" i="1" dirty="0">
                <a:solidFill>
                  <a:srgbClr val="FF0000"/>
                </a:solidFill>
                <a:sym typeface="Symbol" panose="05050102010706020507" pitchFamily="18" charset="2"/>
              </a:rPr>
              <a:t> + </a:t>
            </a:r>
            <a:r>
              <a:rPr kumimoji="0" lang="en-US" altLang="zh-CN" sz="3200" i="1" dirty="0" err="1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kumimoji="0" lang="en-US" altLang="zh-CN" sz="3200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r</a:t>
            </a:r>
            <a:endParaRPr kumimoji="0" lang="en-US" altLang="zh-CN" sz="3200" i="1" baseline="-250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0B071FBD-B16E-4B96-8743-7E685B0B7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469" y="703263"/>
            <a:ext cx="2033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F23EFAE0-DED8-40FD-9CBD-816899C7F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710" y="703263"/>
            <a:ext cx="1426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zh-CN" sz="2000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" name="Rectangle 34">
            <a:extLst>
              <a:ext uri="{FF2B5EF4-FFF2-40B4-BE49-F238E27FC236}">
                <a16:creationId xmlns:a16="http://schemas.microsoft.com/office/drawing/2014/main" id="{BBACCD7C-59EC-4B75-89B3-49B4374F1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1201738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Rectangle 35">
            <a:extLst>
              <a:ext uri="{FF2B5EF4-FFF2-40B4-BE49-F238E27FC236}">
                <a16:creationId xmlns:a16="http://schemas.microsoft.com/office/drawing/2014/main" id="{B4686BB5-CD38-40D4-B820-F8541CA96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2043113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id="{84620928-338F-44E0-8930-A7C192833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2590800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Rectangle 37">
            <a:extLst>
              <a:ext uri="{FF2B5EF4-FFF2-40B4-BE49-F238E27FC236}">
                <a16:creationId xmlns:a16="http://schemas.microsoft.com/office/drawing/2014/main" id="{FF9EB3C7-6DF6-431A-B768-FA7FBB551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3432175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" name="Rectangle 38">
            <a:extLst>
              <a:ext uri="{FF2B5EF4-FFF2-40B4-BE49-F238E27FC236}">
                <a16:creationId xmlns:a16="http://schemas.microsoft.com/office/drawing/2014/main" id="{A0CB36C1-D56A-461C-98A0-DAA107152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4217988"/>
            <a:ext cx="255588" cy="5095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" name="Rectangle 39">
            <a:extLst>
              <a:ext uri="{FF2B5EF4-FFF2-40B4-BE49-F238E27FC236}">
                <a16:creationId xmlns:a16="http://schemas.microsoft.com/office/drawing/2014/main" id="{FE0CAEA3-03CD-46C5-A451-3FA2C4521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5057775"/>
            <a:ext cx="255588" cy="5111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CA5A298C-83C7-473B-A202-DC8671A7E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438" y="1712913"/>
            <a:ext cx="255587" cy="5095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" name="Rectangle 42">
            <a:extLst>
              <a:ext uri="{FF2B5EF4-FFF2-40B4-BE49-F238E27FC236}">
                <a16:creationId xmlns:a16="http://schemas.microsoft.com/office/drawing/2014/main" id="{369B006B-C034-4DC5-9C01-EBE55521A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4863" y="5626100"/>
            <a:ext cx="255587" cy="5095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" name="Rectangle 43">
            <a:extLst>
              <a:ext uri="{FF2B5EF4-FFF2-40B4-BE49-F238E27FC236}">
                <a16:creationId xmlns:a16="http://schemas.microsoft.com/office/drawing/2014/main" id="{CAB66B0C-777A-4920-A210-38EDA9288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466883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" name="Rectangle 44">
            <a:extLst>
              <a:ext uri="{FF2B5EF4-FFF2-40B4-BE49-F238E27FC236}">
                <a16:creationId xmlns:a16="http://schemas.microsoft.com/office/drawing/2014/main" id="{0C50D16D-8279-4391-BD91-A2B925522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87667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" name="Rectangle 45">
            <a:extLst>
              <a:ext uri="{FF2B5EF4-FFF2-40B4-BE49-F238E27FC236}">
                <a16:creationId xmlns:a16="http://schemas.microsoft.com/office/drawing/2014/main" id="{9420FBA1-9320-4F8C-83B5-3AC1D57C1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084513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6C4F1FFA-2F4E-4F77-87FC-CF6F964A7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164465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Freeform 47">
            <a:extLst>
              <a:ext uri="{FF2B5EF4-FFF2-40B4-BE49-F238E27FC236}">
                <a16:creationId xmlns:a16="http://schemas.microsoft.com/office/drawing/2014/main" id="{3C31ABB7-8675-493D-ACD4-442EB12AFB28}"/>
              </a:ext>
            </a:extLst>
          </p:cNvPr>
          <p:cNvSpPr>
            <a:spLocks/>
          </p:cNvSpPr>
          <p:nvPr/>
        </p:nvSpPr>
        <p:spPr bwMode="auto">
          <a:xfrm>
            <a:off x="8154988" y="1374775"/>
            <a:ext cx="117475" cy="4546600"/>
          </a:xfrm>
          <a:custGeom>
            <a:avLst/>
            <a:gdLst>
              <a:gd name="T0" fmla="*/ 2147483646 w 149"/>
              <a:gd name="T1" fmla="*/ 0 h 5727"/>
              <a:gd name="T2" fmla="*/ 2147483646 w 149"/>
              <a:gd name="T3" fmla="*/ 2147483646 h 5727"/>
              <a:gd name="T4" fmla="*/ 2147483646 w 149"/>
              <a:gd name="T5" fmla="*/ 2147483646 h 5727"/>
              <a:gd name="T6" fmla="*/ 2147483646 w 149"/>
              <a:gd name="T7" fmla="*/ 2147483646 h 5727"/>
              <a:gd name="T8" fmla="*/ 2147483646 w 149"/>
              <a:gd name="T9" fmla="*/ 2147483646 h 5727"/>
              <a:gd name="T10" fmla="*/ 2147483646 w 149"/>
              <a:gd name="T11" fmla="*/ 2147483646 h 5727"/>
              <a:gd name="T12" fmla="*/ 2147483646 w 149"/>
              <a:gd name="T13" fmla="*/ 2147483646 h 5727"/>
              <a:gd name="T14" fmla="*/ 2147483646 w 149"/>
              <a:gd name="T15" fmla="*/ 2147483646 h 5727"/>
              <a:gd name="T16" fmla="*/ 2147483646 w 149"/>
              <a:gd name="T17" fmla="*/ 2147483646 h 5727"/>
              <a:gd name="T18" fmla="*/ 2147483646 w 149"/>
              <a:gd name="T19" fmla="*/ 2147483646 h 5727"/>
              <a:gd name="T20" fmla="*/ 2147483646 w 149"/>
              <a:gd name="T21" fmla="*/ 2147483646 h 5727"/>
              <a:gd name="T22" fmla="*/ 2147483646 w 149"/>
              <a:gd name="T23" fmla="*/ 2147483646 h 5727"/>
              <a:gd name="T24" fmla="*/ 2147483646 w 149"/>
              <a:gd name="T25" fmla="*/ 2147483646 h 5727"/>
              <a:gd name="T26" fmla="*/ 2147483646 w 149"/>
              <a:gd name="T27" fmla="*/ 2147483646 h 5727"/>
              <a:gd name="T28" fmla="*/ 2147483646 w 149"/>
              <a:gd name="T29" fmla="*/ 2147483646 h 5727"/>
              <a:gd name="T30" fmla="*/ 2147483646 w 149"/>
              <a:gd name="T31" fmla="*/ 2147483646 h 5727"/>
              <a:gd name="T32" fmla="*/ 0 w 149"/>
              <a:gd name="T33" fmla="*/ 2147483646 h 5727"/>
              <a:gd name="T34" fmla="*/ 2147483646 w 149"/>
              <a:gd name="T35" fmla="*/ 2147483646 h 5727"/>
              <a:gd name="T36" fmla="*/ 2147483646 w 149"/>
              <a:gd name="T37" fmla="*/ 2147483646 h 5727"/>
              <a:gd name="T38" fmla="*/ 2147483646 w 149"/>
              <a:gd name="T39" fmla="*/ 2147483646 h 5727"/>
              <a:gd name="T40" fmla="*/ 2147483646 w 149"/>
              <a:gd name="T41" fmla="*/ 2147483646 h 5727"/>
              <a:gd name="T42" fmla="*/ 2147483646 w 149"/>
              <a:gd name="T43" fmla="*/ 2147483646 h 5727"/>
              <a:gd name="T44" fmla="*/ 2147483646 w 149"/>
              <a:gd name="T45" fmla="*/ 2147483646 h 5727"/>
              <a:gd name="T46" fmla="*/ 2147483646 w 149"/>
              <a:gd name="T47" fmla="*/ 2147483646 h 5727"/>
              <a:gd name="T48" fmla="*/ 2147483646 w 149"/>
              <a:gd name="T49" fmla="*/ 2147483646 h 5727"/>
              <a:gd name="T50" fmla="*/ 2147483646 w 149"/>
              <a:gd name="T51" fmla="*/ 2147483646 h 5727"/>
              <a:gd name="T52" fmla="*/ 2147483646 w 149"/>
              <a:gd name="T53" fmla="*/ 2147483646 h 5727"/>
              <a:gd name="T54" fmla="*/ 2147483646 w 149"/>
              <a:gd name="T55" fmla="*/ 2147483646 h 5727"/>
              <a:gd name="T56" fmla="*/ 2147483646 w 149"/>
              <a:gd name="T57" fmla="*/ 2147483646 h 5727"/>
              <a:gd name="T58" fmla="*/ 2147483646 w 149"/>
              <a:gd name="T59" fmla="*/ 2147483646 h 5727"/>
              <a:gd name="T60" fmla="*/ 2147483646 w 149"/>
              <a:gd name="T61" fmla="*/ 2147483646 h 5727"/>
              <a:gd name="T62" fmla="*/ 2147483646 w 149"/>
              <a:gd name="T63" fmla="*/ 2147483646 h 5727"/>
              <a:gd name="T64" fmla="*/ 2147483646 w 149"/>
              <a:gd name="T65" fmla="*/ 2147483646 h 57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49"/>
              <a:gd name="T100" fmla="*/ 0 h 5727"/>
              <a:gd name="T101" fmla="*/ 149 w 149"/>
              <a:gd name="T102" fmla="*/ 5727 h 572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49" h="5727">
                <a:moveTo>
                  <a:pt x="149" y="0"/>
                </a:moveTo>
                <a:lnTo>
                  <a:pt x="143" y="0"/>
                </a:lnTo>
                <a:lnTo>
                  <a:pt x="135" y="10"/>
                </a:lnTo>
                <a:lnTo>
                  <a:pt x="127" y="34"/>
                </a:lnTo>
                <a:lnTo>
                  <a:pt x="121" y="44"/>
                </a:lnTo>
                <a:lnTo>
                  <a:pt x="113" y="67"/>
                </a:lnTo>
                <a:lnTo>
                  <a:pt x="109" y="77"/>
                </a:lnTo>
                <a:lnTo>
                  <a:pt x="103" y="111"/>
                </a:lnTo>
                <a:lnTo>
                  <a:pt x="97" y="145"/>
                </a:lnTo>
                <a:lnTo>
                  <a:pt x="93" y="178"/>
                </a:lnTo>
                <a:lnTo>
                  <a:pt x="87" y="212"/>
                </a:lnTo>
                <a:lnTo>
                  <a:pt x="83" y="246"/>
                </a:lnTo>
                <a:lnTo>
                  <a:pt x="81" y="292"/>
                </a:lnTo>
                <a:lnTo>
                  <a:pt x="77" y="337"/>
                </a:lnTo>
                <a:lnTo>
                  <a:pt x="77" y="393"/>
                </a:lnTo>
                <a:lnTo>
                  <a:pt x="75" y="427"/>
                </a:lnTo>
                <a:lnTo>
                  <a:pt x="73" y="472"/>
                </a:lnTo>
                <a:lnTo>
                  <a:pt x="73" y="2385"/>
                </a:lnTo>
                <a:lnTo>
                  <a:pt x="73" y="2441"/>
                </a:lnTo>
                <a:lnTo>
                  <a:pt x="73" y="2486"/>
                </a:lnTo>
                <a:lnTo>
                  <a:pt x="71" y="2542"/>
                </a:lnTo>
                <a:lnTo>
                  <a:pt x="68" y="2566"/>
                </a:lnTo>
                <a:lnTo>
                  <a:pt x="66" y="2621"/>
                </a:lnTo>
                <a:lnTo>
                  <a:pt x="62" y="2655"/>
                </a:lnTo>
                <a:lnTo>
                  <a:pt x="58" y="2701"/>
                </a:lnTo>
                <a:lnTo>
                  <a:pt x="52" y="2735"/>
                </a:lnTo>
                <a:lnTo>
                  <a:pt x="48" y="2768"/>
                </a:lnTo>
                <a:lnTo>
                  <a:pt x="42" y="2778"/>
                </a:lnTo>
                <a:lnTo>
                  <a:pt x="36" y="2812"/>
                </a:lnTo>
                <a:lnTo>
                  <a:pt x="28" y="2836"/>
                </a:lnTo>
                <a:lnTo>
                  <a:pt x="22" y="2846"/>
                </a:lnTo>
                <a:lnTo>
                  <a:pt x="14" y="2869"/>
                </a:lnTo>
                <a:lnTo>
                  <a:pt x="6" y="2869"/>
                </a:lnTo>
                <a:lnTo>
                  <a:pt x="0" y="2869"/>
                </a:lnTo>
                <a:lnTo>
                  <a:pt x="6" y="2869"/>
                </a:lnTo>
                <a:lnTo>
                  <a:pt x="14" y="2881"/>
                </a:lnTo>
                <a:lnTo>
                  <a:pt x="22" y="2903"/>
                </a:lnTo>
                <a:lnTo>
                  <a:pt x="28" y="2915"/>
                </a:lnTo>
                <a:lnTo>
                  <a:pt x="36" y="2925"/>
                </a:lnTo>
                <a:lnTo>
                  <a:pt x="42" y="2949"/>
                </a:lnTo>
                <a:lnTo>
                  <a:pt x="48" y="2983"/>
                </a:lnTo>
                <a:lnTo>
                  <a:pt x="52" y="3016"/>
                </a:lnTo>
                <a:lnTo>
                  <a:pt x="58" y="3050"/>
                </a:lnTo>
                <a:lnTo>
                  <a:pt x="62" y="3084"/>
                </a:lnTo>
                <a:lnTo>
                  <a:pt x="66" y="3106"/>
                </a:lnTo>
                <a:lnTo>
                  <a:pt x="68" y="3161"/>
                </a:lnTo>
                <a:lnTo>
                  <a:pt x="71" y="3207"/>
                </a:lnTo>
                <a:lnTo>
                  <a:pt x="73" y="3262"/>
                </a:lnTo>
                <a:lnTo>
                  <a:pt x="73" y="3286"/>
                </a:lnTo>
                <a:lnTo>
                  <a:pt x="73" y="3342"/>
                </a:lnTo>
                <a:lnTo>
                  <a:pt x="73" y="5255"/>
                </a:lnTo>
                <a:lnTo>
                  <a:pt x="75" y="5312"/>
                </a:lnTo>
                <a:lnTo>
                  <a:pt x="77" y="5356"/>
                </a:lnTo>
                <a:lnTo>
                  <a:pt x="77" y="5402"/>
                </a:lnTo>
                <a:lnTo>
                  <a:pt x="81" y="5436"/>
                </a:lnTo>
                <a:lnTo>
                  <a:pt x="83" y="5491"/>
                </a:lnTo>
                <a:lnTo>
                  <a:pt x="87" y="5515"/>
                </a:lnTo>
                <a:lnTo>
                  <a:pt x="93" y="5570"/>
                </a:lnTo>
                <a:lnTo>
                  <a:pt x="97" y="5604"/>
                </a:lnTo>
                <a:lnTo>
                  <a:pt x="103" y="5638"/>
                </a:lnTo>
                <a:lnTo>
                  <a:pt x="109" y="5650"/>
                </a:lnTo>
                <a:lnTo>
                  <a:pt x="113" y="5684"/>
                </a:lnTo>
                <a:lnTo>
                  <a:pt x="121" y="5693"/>
                </a:lnTo>
                <a:lnTo>
                  <a:pt x="127" y="5717"/>
                </a:lnTo>
                <a:lnTo>
                  <a:pt x="135" y="5727"/>
                </a:lnTo>
                <a:lnTo>
                  <a:pt x="143" y="5727"/>
                </a:lnTo>
                <a:lnTo>
                  <a:pt x="149" y="5727"/>
                </a:lnTo>
              </a:path>
            </a:pathLst>
          </a:custGeom>
          <a:noFill/>
          <a:ln w="79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Freeform 48">
            <a:extLst>
              <a:ext uri="{FF2B5EF4-FFF2-40B4-BE49-F238E27FC236}">
                <a16:creationId xmlns:a16="http://schemas.microsoft.com/office/drawing/2014/main" id="{C182C586-0CD5-4245-B23C-1C8E37C483B0}"/>
              </a:ext>
            </a:extLst>
          </p:cNvPr>
          <p:cNvSpPr>
            <a:spLocks/>
          </p:cNvSpPr>
          <p:nvPr/>
        </p:nvSpPr>
        <p:spPr bwMode="auto">
          <a:xfrm>
            <a:off x="6604000" y="1498600"/>
            <a:ext cx="174625" cy="3946525"/>
          </a:xfrm>
          <a:custGeom>
            <a:avLst/>
            <a:gdLst>
              <a:gd name="T0" fmla="*/ 2147483646 w 220"/>
              <a:gd name="T1" fmla="*/ 0 h 4973"/>
              <a:gd name="T2" fmla="*/ 2147483646 w 220"/>
              <a:gd name="T3" fmla="*/ 2147483646 h 4973"/>
              <a:gd name="T4" fmla="*/ 2147483646 w 220"/>
              <a:gd name="T5" fmla="*/ 2147483646 h 4973"/>
              <a:gd name="T6" fmla="*/ 2147483646 w 220"/>
              <a:gd name="T7" fmla="*/ 2147483646 h 4973"/>
              <a:gd name="T8" fmla="*/ 2147483646 w 220"/>
              <a:gd name="T9" fmla="*/ 2147483646 h 4973"/>
              <a:gd name="T10" fmla="*/ 2147483646 w 220"/>
              <a:gd name="T11" fmla="*/ 2147483646 h 4973"/>
              <a:gd name="T12" fmla="*/ 2147483646 w 220"/>
              <a:gd name="T13" fmla="*/ 2147483646 h 4973"/>
              <a:gd name="T14" fmla="*/ 2147483646 w 220"/>
              <a:gd name="T15" fmla="*/ 2147483646 h 4973"/>
              <a:gd name="T16" fmla="*/ 2147483646 w 220"/>
              <a:gd name="T17" fmla="*/ 2147483646 h 4973"/>
              <a:gd name="T18" fmla="*/ 2147483646 w 220"/>
              <a:gd name="T19" fmla="*/ 2147483646 h 4973"/>
              <a:gd name="T20" fmla="*/ 2147483646 w 220"/>
              <a:gd name="T21" fmla="*/ 2147483646 h 4973"/>
              <a:gd name="T22" fmla="*/ 2147483646 w 220"/>
              <a:gd name="T23" fmla="*/ 2147483646 h 4973"/>
              <a:gd name="T24" fmla="*/ 2147483646 w 220"/>
              <a:gd name="T25" fmla="*/ 2147483646 h 4973"/>
              <a:gd name="T26" fmla="*/ 2147483646 w 220"/>
              <a:gd name="T27" fmla="*/ 2147483646 h 4973"/>
              <a:gd name="T28" fmla="*/ 2147483646 w 220"/>
              <a:gd name="T29" fmla="*/ 2147483646 h 4973"/>
              <a:gd name="T30" fmla="*/ 2147483646 w 220"/>
              <a:gd name="T31" fmla="*/ 2147483646 h 4973"/>
              <a:gd name="T32" fmla="*/ 2147483646 w 220"/>
              <a:gd name="T33" fmla="*/ 2147483646 h 4973"/>
              <a:gd name="T34" fmla="*/ 2147483646 w 220"/>
              <a:gd name="T35" fmla="*/ 2147483646 h 4973"/>
              <a:gd name="T36" fmla="*/ 2147483646 w 220"/>
              <a:gd name="T37" fmla="*/ 2147483646 h 4973"/>
              <a:gd name="T38" fmla="*/ 2147483646 w 220"/>
              <a:gd name="T39" fmla="*/ 2147483646 h 4973"/>
              <a:gd name="T40" fmla="*/ 2147483646 w 220"/>
              <a:gd name="T41" fmla="*/ 2147483646 h 4973"/>
              <a:gd name="T42" fmla="*/ 2147483646 w 220"/>
              <a:gd name="T43" fmla="*/ 2147483646 h 4973"/>
              <a:gd name="T44" fmla="*/ 2147483646 w 220"/>
              <a:gd name="T45" fmla="*/ 2147483646 h 4973"/>
              <a:gd name="T46" fmla="*/ 2147483646 w 220"/>
              <a:gd name="T47" fmla="*/ 2147483646 h 4973"/>
              <a:gd name="T48" fmla="*/ 2147483646 w 220"/>
              <a:gd name="T49" fmla="*/ 2147483646 h 4973"/>
              <a:gd name="T50" fmla="*/ 2147483646 w 220"/>
              <a:gd name="T51" fmla="*/ 2147483646 h 4973"/>
              <a:gd name="T52" fmla="*/ 2147483646 w 220"/>
              <a:gd name="T53" fmla="*/ 2147483646 h 4973"/>
              <a:gd name="T54" fmla="*/ 2147483646 w 220"/>
              <a:gd name="T55" fmla="*/ 2147483646 h 4973"/>
              <a:gd name="T56" fmla="*/ 2147483646 w 220"/>
              <a:gd name="T57" fmla="*/ 2147483646 h 4973"/>
              <a:gd name="T58" fmla="*/ 2147483646 w 220"/>
              <a:gd name="T59" fmla="*/ 2147483646 h 4973"/>
              <a:gd name="T60" fmla="*/ 2147483646 w 220"/>
              <a:gd name="T61" fmla="*/ 2147483646 h 4973"/>
              <a:gd name="T62" fmla="*/ 2147483646 w 220"/>
              <a:gd name="T63" fmla="*/ 2147483646 h 4973"/>
              <a:gd name="T64" fmla="*/ 2147483646 w 220"/>
              <a:gd name="T65" fmla="*/ 2147483646 h 497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20"/>
              <a:gd name="T100" fmla="*/ 0 h 4973"/>
              <a:gd name="T101" fmla="*/ 220 w 220"/>
              <a:gd name="T102" fmla="*/ 4973 h 497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20" h="4973">
                <a:moveTo>
                  <a:pt x="0" y="0"/>
                </a:moveTo>
                <a:lnTo>
                  <a:pt x="10" y="0"/>
                </a:lnTo>
                <a:lnTo>
                  <a:pt x="22" y="8"/>
                </a:lnTo>
                <a:lnTo>
                  <a:pt x="33" y="27"/>
                </a:lnTo>
                <a:lnTo>
                  <a:pt x="41" y="37"/>
                </a:lnTo>
                <a:lnTo>
                  <a:pt x="53" y="57"/>
                </a:lnTo>
                <a:lnTo>
                  <a:pt x="59" y="67"/>
                </a:lnTo>
                <a:lnTo>
                  <a:pt x="69" y="97"/>
                </a:lnTo>
                <a:lnTo>
                  <a:pt x="75" y="127"/>
                </a:lnTo>
                <a:lnTo>
                  <a:pt x="83" y="154"/>
                </a:lnTo>
                <a:lnTo>
                  <a:pt x="91" y="184"/>
                </a:lnTo>
                <a:lnTo>
                  <a:pt x="95" y="214"/>
                </a:lnTo>
                <a:lnTo>
                  <a:pt x="101" y="254"/>
                </a:lnTo>
                <a:lnTo>
                  <a:pt x="105" y="291"/>
                </a:lnTo>
                <a:lnTo>
                  <a:pt x="107" y="341"/>
                </a:lnTo>
                <a:lnTo>
                  <a:pt x="109" y="371"/>
                </a:lnTo>
                <a:lnTo>
                  <a:pt x="109" y="408"/>
                </a:lnTo>
                <a:lnTo>
                  <a:pt x="109" y="2072"/>
                </a:lnTo>
                <a:lnTo>
                  <a:pt x="109" y="2119"/>
                </a:lnTo>
                <a:lnTo>
                  <a:pt x="111" y="2159"/>
                </a:lnTo>
                <a:lnTo>
                  <a:pt x="113" y="2208"/>
                </a:lnTo>
                <a:lnTo>
                  <a:pt x="119" y="2226"/>
                </a:lnTo>
                <a:lnTo>
                  <a:pt x="123" y="2276"/>
                </a:lnTo>
                <a:lnTo>
                  <a:pt x="129" y="2306"/>
                </a:lnTo>
                <a:lnTo>
                  <a:pt x="135" y="2345"/>
                </a:lnTo>
                <a:lnTo>
                  <a:pt x="143" y="2373"/>
                </a:lnTo>
                <a:lnTo>
                  <a:pt x="149" y="2403"/>
                </a:lnTo>
                <a:lnTo>
                  <a:pt x="159" y="2413"/>
                </a:lnTo>
                <a:lnTo>
                  <a:pt x="166" y="2443"/>
                </a:lnTo>
                <a:lnTo>
                  <a:pt x="178" y="2462"/>
                </a:lnTo>
                <a:lnTo>
                  <a:pt x="188" y="2472"/>
                </a:lnTo>
                <a:lnTo>
                  <a:pt x="200" y="2490"/>
                </a:lnTo>
                <a:lnTo>
                  <a:pt x="210" y="2490"/>
                </a:lnTo>
                <a:lnTo>
                  <a:pt x="220" y="2490"/>
                </a:lnTo>
                <a:lnTo>
                  <a:pt x="210" y="2490"/>
                </a:lnTo>
                <a:lnTo>
                  <a:pt x="200" y="2500"/>
                </a:lnTo>
                <a:lnTo>
                  <a:pt x="188" y="2520"/>
                </a:lnTo>
                <a:lnTo>
                  <a:pt x="178" y="2530"/>
                </a:lnTo>
                <a:lnTo>
                  <a:pt x="166" y="2540"/>
                </a:lnTo>
                <a:lnTo>
                  <a:pt x="159" y="2560"/>
                </a:lnTo>
                <a:lnTo>
                  <a:pt x="149" y="2589"/>
                </a:lnTo>
                <a:lnTo>
                  <a:pt x="143" y="2617"/>
                </a:lnTo>
                <a:lnTo>
                  <a:pt x="135" y="2647"/>
                </a:lnTo>
                <a:lnTo>
                  <a:pt x="129" y="2677"/>
                </a:lnTo>
                <a:lnTo>
                  <a:pt x="123" y="2697"/>
                </a:lnTo>
                <a:lnTo>
                  <a:pt x="119" y="2746"/>
                </a:lnTo>
                <a:lnTo>
                  <a:pt x="113" y="2784"/>
                </a:lnTo>
                <a:lnTo>
                  <a:pt x="111" y="2834"/>
                </a:lnTo>
                <a:lnTo>
                  <a:pt x="109" y="2853"/>
                </a:lnTo>
                <a:lnTo>
                  <a:pt x="109" y="2901"/>
                </a:lnTo>
                <a:lnTo>
                  <a:pt x="109" y="4564"/>
                </a:lnTo>
                <a:lnTo>
                  <a:pt x="109" y="4612"/>
                </a:lnTo>
                <a:lnTo>
                  <a:pt x="107" y="4651"/>
                </a:lnTo>
                <a:lnTo>
                  <a:pt x="105" y="4691"/>
                </a:lnTo>
                <a:lnTo>
                  <a:pt x="101" y="4719"/>
                </a:lnTo>
                <a:lnTo>
                  <a:pt x="95" y="4768"/>
                </a:lnTo>
                <a:lnTo>
                  <a:pt x="91" y="4788"/>
                </a:lnTo>
                <a:lnTo>
                  <a:pt x="83" y="4838"/>
                </a:lnTo>
                <a:lnTo>
                  <a:pt x="75" y="4866"/>
                </a:lnTo>
                <a:lnTo>
                  <a:pt x="69" y="4896"/>
                </a:lnTo>
                <a:lnTo>
                  <a:pt x="59" y="4905"/>
                </a:lnTo>
                <a:lnTo>
                  <a:pt x="53" y="4935"/>
                </a:lnTo>
                <a:lnTo>
                  <a:pt x="41" y="4945"/>
                </a:lnTo>
                <a:lnTo>
                  <a:pt x="33" y="4965"/>
                </a:lnTo>
                <a:lnTo>
                  <a:pt x="22" y="4973"/>
                </a:lnTo>
                <a:lnTo>
                  <a:pt x="10" y="4973"/>
                </a:lnTo>
                <a:lnTo>
                  <a:pt x="0" y="4973"/>
                </a:lnTo>
              </a:path>
            </a:pathLst>
          </a:custGeom>
          <a:noFill/>
          <a:ln w="79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" name="Rectangle 50">
            <a:extLst>
              <a:ext uri="{FF2B5EF4-FFF2-40B4-BE49-F238E27FC236}">
                <a16:creationId xmlns:a16="http://schemas.microsoft.com/office/drawing/2014/main" id="{1F6A31CC-5C53-4605-A2BE-7A55ACE29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2338" y="357028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. . .</a:t>
            </a:r>
            <a:endParaRPr lang="en-US" altLang="zh-CN" sz="20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2D74924-85BC-4E1B-9C19-22E547A288D5}"/>
              </a:ext>
            </a:extLst>
          </p:cNvPr>
          <p:cNvGrpSpPr/>
          <p:nvPr/>
        </p:nvGrpSpPr>
        <p:grpSpPr>
          <a:xfrm>
            <a:off x="7629525" y="765175"/>
            <a:ext cx="471488" cy="2087563"/>
            <a:chOff x="7629525" y="765175"/>
            <a:chExt cx="471488" cy="2087563"/>
          </a:xfrm>
        </p:grpSpPr>
        <p:grpSp>
          <p:nvGrpSpPr>
            <p:cNvPr id="66" name="Group 53">
              <a:extLst>
                <a:ext uri="{FF2B5EF4-FFF2-40B4-BE49-F238E27FC236}">
                  <a16:creationId xmlns:a16="http://schemas.microsoft.com/office/drawing/2014/main" id="{969BC4C8-D69F-4DEC-A0AB-1BF952899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9525" y="765175"/>
              <a:ext cx="471488" cy="869950"/>
              <a:chOff x="4806" y="482"/>
              <a:chExt cx="297" cy="548"/>
            </a:xfrm>
          </p:grpSpPr>
          <p:sp>
            <p:nvSpPr>
              <p:cNvPr id="67" name="Rectangle 40">
                <a:extLst>
                  <a:ext uri="{FF2B5EF4-FFF2-40B4-BE49-F238E27FC236}">
                    <a16:creationId xmlns:a16="http://schemas.microsoft.com/office/drawing/2014/main" id="{309B9467-C83F-408E-BA77-689F85BD3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6" y="709"/>
                <a:ext cx="161" cy="321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4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52">
                <a:extLst>
                  <a:ext uri="{FF2B5EF4-FFF2-40B4-BE49-F238E27FC236}">
                    <a16:creationId xmlns:a16="http://schemas.microsoft.com/office/drawing/2014/main" id="{DBF8AF1E-8F89-4928-B0FB-0A240397F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6" y="482"/>
                <a:ext cx="29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4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000" b="0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</a:t>
                </a:r>
                <a:endParaRPr lang="en-US" altLang="zh-CN" sz="2000" b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9" name="AutoShape 54">
              <a:extLst>
                <a:ext uri="{FF2B5EF4-FFF2-40B4-BE49-F238E27FC236}">
                  <a16:creationId xmlns:a16="http://schemas.microsoft.com/office/drawing/2014/main" id="{F4990E4C-B739-42DF-9492-8F5E88679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088" y="1700213"/>
              <a:ext cx="144462" cy="1152525"/>
            </a:xfrm>
            <a:prstGeom prst="downArrow">
              <a:avLst>
                <a:gd name="adj1" fmla="val 50000"/>
                <a:gd name="adj2" fmla="val 199451"/>
              </a:avLst>
            </a:prstGeom>
            <a:solidFill>
              <a:srgbClr val="C0C0C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0" name="Rectangle 16">
            <a:extLst>
              <a:ext uri="{FF2B5EF4-FFF2-40B4-BE49-F238E27FC236}">
                <a16:creationId xmlns:a16="http://schemas.microsoft.com/office/drawing/2014/main" id="{DDB26B09-B362-4C85-85E7-267F0E70B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438" y="1120775"/>
            <a:ext cx="255587" cy="5095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" name="Rectangle 25">
            <a:extLst>
              <a:ext uri="{FF2B5EF4-FFF2-40B4-BE49-F238E27FC236}">
                <a16:creationId xmlns:a16="http://schemas.microsoft.com/office/drawing/2014/main" id="{30FE984E-3828-484C-9E1C-9E251AB02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1" y="3355976"/>
            <a:ext cx="273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0" i="1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800" b="0" i="1" baseline="-25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" name="Rectangle 27">
            <a:extLst>
              <a:ext uri="{FF2B5EF4-FFF2-40B4-BE49-F238E27FC236}">
                <a16:creationId xmlns:a16="http://schemas.microsoft.com/office/drawing/2014/main" id="{7DB35DB7-1A03-47CF-A9ED-5F91AA6E3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26" y="3563938"/>
            <a:ext cx="273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zh-CN" sz="2800" b="0" i="1" baseline="-25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3" name="Group 58">
            <a:extLst>
              <a:ext uri="{FF2B5EF4-FFF2-40B4-BE49-F238E27FC236}">
                <a16:creationId xmlns:a16="http://schemas.microsoft.com/office/drawing/2014/main" id="{EE34B923-DE17-4AF7-9A0E-5B71849C3505}"/>
              </a:ext>
            </a:extLst>
          </p:cNvPr>
          <p:cNvGrpSpPr>
            <a:grpSpLocks/>
          </p:cNvGrpSpPr>
          <p:nvPr/>
        </p:nvGrpSpPr>
        <p:grpSpPr bwMode="auto">
          <a:xfrm>
            <a:off x="5467316" y="1268413"/>
            <a:ext cx="685800" cy="823912"/>
            <a:chOff x="3424" y="857"/>
            <a:chExt cx="432" cy="519"/>
          </a:xfrm>
        </p:grpSpPr>
        <p:sp>
          <p:nvSpPr>
            <p:cNvPr id="74" name="Freeform 59">
              <a:extLst>
                <a:ext uri="{FF2B5EF4-FFF2-40B4-BE49-F238E27FC236}">
                  <a16:creationId xmlns:a16="http://schemas.microsoft.com/office/drawing/2014/main" id="{FF31C0F5-5751-41B2-A399-5603EFB06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" y="857"/>
              <a:ext cx="126" cy="519"/>
            </a:xfrm>
            <a:custGeom>
              <a:avLst/>
              <a:gdLst>
                <a:gd name="T0" fmla="*/ 120 w 126"/>
                <a:gd name="T1" fmla="*/ 0 h 519"/>
                <a:gd name="T2" fmla="*/ 107 w 126"/>
                <a:gd name="T3" fmla="*/ 4 h 519"/>
                <a:gd name="T4" fmla="*/ 96 w 126"/>
                <a:gd name="T5" fmla="*/ 7 h 519"/>
                <a:gd name="T6" fmla="*/ 86 w 126"/>
                <a:gd name="T7" fmla="*/ 11 h 519"/>
                <a:gd name="T8" fmla="*/ 78 w 126"/>
                <a:gd name="T9" fmla="*/ 17 h 519"/>
                <a:gd name="T10" fmla="*/ 71 w 126"/>
                <a:gd name="T11" fmla="*/ 23 h 519"/>
                <a:gd name="T12" fmla="*/ 66 w 126"/>
                <a:gd name="T13" fmla="*/ 31 h 519"/>
                <a:gd name="T14" fmla="*/ 64 w 126"/>
                <a:gd name="T15" fmla="*/ 39 h 519"/>
                <a:gd name="T16" fmla="*/ 63 w 126"/>
                <a:gd name="T17" fmla="*/ 216 h 519"/>
                <a:gd name="T18" fmla="*/ 62 w 126"/>
                <a:gd name="T19" fmla="*/ 226 h 519"/>
                <a:gd name="T20" fmla="*/ 58 w 126"/>
                <a:gd name="T21" fmla="*/ 233 h 519"/>
                <a:gd name="T22" fmla="*/ 53 w 126"/>
                <a:gd name="T23" fmla="*/ 241 h 519"/>
                <a:gd name="T24" fmla="*/ 45 w 126"/>
                <a:gd name="T25" fmla="*/ 248 h 519"/>
                <a:gd name="T26" fmla="*/ 36 w 126"/>
                <a:gd name="T27" fmla="*/ 252 h 519"/>
                <a:gd name="T28" fmla="*/ 24 w 126"/>
                <a:gd name="T29" fmla="*/ 257 h 519"/>
                <a:gd name="T30" fmla="*/ 12 w 126"/>
                <a:gd name="T31" fmla="*/ 260 h 519"/>
                <a:gd name="T32" fmla="*/ 0 w 126"/>
                <a:gd name="T33" fmla="*/ 260 h 519"/>
                <a:gd name="T34" fmla="*/ 12 w 126"/>
                <a:gd name="T35" fmla="*/ 261 h 519"/>
                <a:gd name="T36" fmla="*/ 24 w 126"/>
                <a:gd name="T37" fmla="*/ 264 h 519"/>
                <a:gd name="T38" fmla="*/ 36 w 126"/>
                <a:gd name="T39" fmla="*/ 267 h 519"/>
                <a:gd name="T40" fmla="*/ 45 w 126"/>
                <a:gd name="T41" fmla="*/ 274 h 519"/>
                <a:gd name="T42" fmla="*/ 53 w 126"/>
                <a:gd name="T43" fmla="*/ 280 h 519"/>
                <a:gd name="T44" fmla="*/ 58 w 126"/>
                <a:gd name="T45" fmla="*/ 287 h 519"/>
                <a:gd name="T46" fmla="*/ 62 w 126"/>
                <a:gd name="T47" fmla="*/ 296 h 519"/>
                <a:gd name="T48" fmla="*/ 63 w 126"/>
                <a:gd name="T49" fmla="*/ 303 h 519"/>
                <a:gd name="T50" fmla="*/ 64 w 126"/>
                <a:gd name="T51" fmla="*/ 481 h 519"/>
                <a:gd name="T52" fmla="*/ 66 w 126"/>
                <a:gd name="T53" fmla="*/ 490 h 519"/>
                <a:gd name="T54" fmla="*/ 71 w 126"/>
                <a:gd name="T55" fmla="*/ 498 h 519"/>
                <a:gd name="T56" fmla="*/ 78 w 126"/>
                <a:gd name="T57" fmla="*/ 505 h 519"/>
                <a:gd name="T58" fmla="*/ 86 w 126"/>
                <a:gd name="T59" fmla="*/ 511 h 519"/>
                <a:gd name="T60" fmla="*/ 96 w 126"/>
                <a:gd name="T61" fmla="*/ 515 h 519"/>
                <a:gd name="T62" fmla="*/ 107 w 126"/>
                <a:gd name="T63" fmla="*/ 518 h 519"/>
                <a:gd name="T64" fmla="*/ 120 w 126"/>
                <a:gd name="T65" fmla="*/ 519 h 51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6"/>
                <a:gd name="T100" fmla="*/ 0 h 519"/>
                <a:gd name="T101" fmla="*/ 126 w 126"/>
                <a:gd name="T102" fmla="*/ 519 h 51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6" h="519">
                  <a:moveTo>
                    <a:pt x="126" y="0"/>
                  </a:moveTo>
                  <a:lnTo>
                    <a:pt x="120" y="0"/>
                  </a:lnTo>
                  <a:lnTo>
                    <a:pt x="113" y="1"/>
                  </a:lnTo>
                  <a:lnTo>
                    <a:pt x="107" y="4"/>
                  </a:lnTo>
                  <a:lnTo>
                    <a:pt x="102" y="5"/>
                  </a:lnTo>
                  <a:lnTo>
                    <a:pt x="96" y="7"/>
                  </a:lnTo>
                  <a:lnTo>
                    <a:pt x="92" y="8"/>
                  </a:lnTo>
                  <a:lnTo>
                    <a:pt x="86" y="11"/>
                  </a:lnTo>
                  <a:lnTo>
                    <a:pt x="82" y="14"/>
                  </a:lnTo>
                  <a:lnTo>
                    <a:pt x="78" y="17"/>
                  </a:lnTo>
                  <a:lnTo>
                    <a:pt x="74" y="20"/>
                  </a:lnTo>
                  <a:lnTo>
                    <a:pt x="71" y="23"/>
                  </a:lnTo>
                  <a:lnTo>
                    <a:pt x="68" y="27"/>
                  </a:lnTo>
                  <a:lnTo>
                    <a:pt x="66" y="31"/>
                  </a:lnTo>
                  <a:lnTo>
                    <a:pt x="65" y="36"/>
                  </a:lnTo>
                  <a:lnTo>
                    <a:pt x="64" y="39"/>
                  </a:lnTo>
                  <a:lnTo>
                    <a:pt x="63" y="43"/>
                  </a:lnTo>
                  <a:lnTo>
                    <a:pt x="63" y="216"/>
                  </a:lnTo>
                  <a:lnTo>
                    <a:pt x="63" y="222"/>
                  </a:lnTo>
                  <a:lnTo>
                    <a:pt x="62" y="226"/>
                  </a:lnTo>
                  <a:lnTo>
                    <a:pt x="61" y="231"/>
                  </a:lnTo>
                  <a:lnTo>
                    <a:pt x="58" y="233"/>
                  </a:lnTo>
                  <a:lnTo>
                    <a:pt x="56" y="238"/>
                  </a:lnTo>
                  <a:lnTo>
                    <a:pt x="53" y="241"/>
                  </a:lnTo>
                  <a:lnTo>
                    <a:pt x="49" y="245"/>
                  </a:lnTo>
                  <a:lnTo>
                    <a:pt x="45" y="248"/>
                  </a:lnTo>
                  <a:lnTo>
                    <a:pt x="41" y="251"/>
                  </a:lnTo>
                  <a:lnTo>
                    <a:pt x="36" y="252"/>
                  </a:lnTo>
                  <a:lnTo>
                    <a:pt x="30" y="255"/>
                  </a:lnTo>
                  <a:lnTo>
                    <a:pt x="24" y="257"/>
                  </a:lnTo>
                  <a:lnTo>
                    <a:pt x="18" y="258"/>
                  </a:lnTo>
                  <a:lnTo>
                    <a:pt x="12" y="260"/>
                  </a:lnTo>
                  <a:lnTo>
                    <a:pt x="6" y="260"/>
                  </a:lnTo>
                  <a:lnTo>
                    <a:pt x="0" y="260"/>
                  </a:lnTo>
                  <a:lnTo>
                    <a:pt x="6" y="260"/>
                  </a:lnTo>
                  <a:lnTo>
                    <a:pt x="12" y="261"/>
                  </a:lnTo>
                  <a:lnTo>
                    <a:pt x="18" y="263"/>
                  </a:lnTo>
                  <a:lnTo>
                    <a:pt x="24" y="264"/>
                  </a:lnTo>
                  <a:lnTo>
                    <a:pt x="30" y="265"/>
                  </a:lnTo>
                  <a:lnTo>
                    <a:pt x="36" y="267"/>
                  </a:lnTo>
                  <a:lnTo>
                    <a:pt x="41" y="271"/>
                  </a:lnTo>
                  <a:lnTo>
                    <a:pt x="45" y="274"/>
                  </a:lnTo>
                  <a:lnTo>
                    <a:pt x="49" y="277"/>
                  </a:lnTo>
                  <a:lnTo>
                    <a:pt x="53" y="280"/>
                  </a:lnTo>
                  <a:lnTo>
                    <a:pt x="56" y="282"/>
                  </a:lnTo>
                  <a:lnTo>
                    <a:pt x="58" y="287"/>
                  </a:lnTo>
                  <a:lnTo>
                    <a:pt x="61" y="291"/>
                  </a:lnTo>
                  <a:lnTo>
                    <a:pt x="62" y="296"/>
                  </a:lnTo>
                  <a:lnTo>
                    <a:pt x="63" y="298"/>
                  </a:lnTo>
                  <a:lnTo>
                    <a:pt x="63" y="303"/>
                  </a:lnTo>
                  <a:lnTo>
                    <a:pt x="63" y="476"/>
                  </a:lnTo>
                  <a:lnTo>
                    <a:pt x="64" y="481"/>
                  </a:lnTo>
                  <a:lnTo>
                    <a:pt x="65" y="486"/>
                  </a:lnTo>
                  <a:lnTo>
                    <a:pt x="66" y="490"/>
                  </a:lnTo>
                  <a:lnTo>
                    <a:pt x="68" y="493"/>
                  </a:lnTo>
                  <a:lnTo>
                    <a:pt x="71" y="498"/>
                  </a:lnTo>
                  <a:lnTo>
                    <a:pt x="74" y="500"/>
                  </a:lnTo>
                  <a:lnTo>
                    <a:pt x="78" y="505"/>
                  </a:lnTo>
                  <a:lnTo>
                    <a:pt x="82" y="508"/>
                  </a:lnTo>
                  <a:lnTo>
                    <a:pt x="86" y="511"/>
                  </a:lnTo>
                  <a:lnTo>
                    <a:pt x="92" y="512"/>
                  </a:lnTo>
                  <a:lnTo>
                    <a:pt x="96" y="515"/>
                  </a:lnTo>
                  <a:lnTo>
                    <a:pt x="102" y="516"/>
                  </a:lnTo>
                  <a:lnTo>
                    <a:pt x="107" y="518"/>
                  </a:lnTo>
                  <a:lnTo>
                    <a:pt x="113" y="519"/>
                  </a:lnTo>
                  <a:lnTo>
                    <a:pt x="120" y="519"/>
                  </a:lnTo>
                  <a:lnTo>
                    <a:pt x="126" y="519"/>
                  </a:lnTo>
                </a:path>
              </a:pathLst>
            </a:custGeom>
            <a:noFill/>
            <a:ln w="8001">
              <a:solidFill>
                <a:srgbClr val="C0C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B5D77B08-5B6F-472E-AE09-B81C760A8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026"/>
              <a:ext cx="27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DDDDDD"/>
                  </a:solidFill>
                  <a:latin typeface="Times New Roman" panose="02020603050405020304" pitchFamily="18" charset="0"/>
                </a:rPr>
                <a:t>M-1</a:t>
              </a:r>
            </a:p>
          </p:txBody>
        </p:sp>
      </p:grpSp>
      <p:grpSp>
        <p:nvGrpSpPr>
          <p:cNvPr id="76" name="Group 65">
            <a:extLst>
              <a:ext uri="{FF2B5EF4-FFF2-40B4-BE49-F238E27FC236}">
                <a16:creationId xmlns:a16="http://schemas.microsoft.com/office/drawing/2014/main" id="{2A4631B6-1397-4928-A6C8-A23225080FD1}"/>
              </a:ext>
            </a:extLst>
          </p:cNvPr>
          <p:cNvGrpSpPr>
            <a:grpSpLocks/>
          </p:cNvGrpSpPr>
          <p:nvPr/>
        </p:nvGrpSpPr>
        <p:grpSpPr bwMode="auto">
          <a:xfrm>
            <a:off x="5432391" y="2092326"/>
            <a:ext cx="685800" cy="1500188"/>
            <a:chOff x="3515" y="1318"/>
            <a:chExt cx="432" cy="945"/>
          </a:xfrm>
        </p:grpSpPr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9B9C947F-E2AE-4C84-B97B-7643152B7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" y="1744"/>
              <a:ext cx="126" cy="519"/>
            </a:xfrm>
            <a:custGeom>
              <a:avLst/>
              <a:gdLst>
                <a:gd name="T0" fmla="*/ 120 w 126"/>
                <a:gd name="T1" fmla="*/ 0 h 519"/>
                <a:gd name="T2" fmla="*/ 107 w 126"/>
                <a:gd name="T3" fmla="*/ 3 h 519"/>
                <a:gd name="T4" fmla="*/ 96 w 126"/>
                <a:gd name="T5" fmla="*/ 6 h 519"/>
                <a:gd name="T6" fmla="*/ 86 w 126"/>
                <a:gd name="T7" fmla="*/ 10 h 519"/>
                <a:gd name="T8" fmla="*/ 78 w 126"/>
                <a:gd name="T9" fmla="*/ 16 h 519"/>
                <a:gd name="T10" fmla="*/ 71 w 126"/>
                <a:gd name="T11" fmla="*/ 22 h 519"/>
                <a:gd name="T12" fmla="*/ 66 w 126"/>
                <a:gd name="T13" fmla="*/ 31 h 519"/>
                <a:gd name="T14" fmla="*/ 64 w 126"/>
                <a:gd name="T15" fmla="*/ 39 h 519"/>
                <a:gd name="T16" fmla="*/ 63 w 126"/>
                <a:gd name="T17" fmla="*/ 216 h 519"/>
                <a:gd name="T18" fmla="*/ 62 w 126"/>
                <a:gd name="T19" fmla="*/ 225 h 519"/>
                <a:gd name="T20" fmla="*/ 58 w 126"/>
                <a:gd name="T21" fmla="*/ 232 h 519"/>
                <a:gd name="T22" fmla="*/ 53 w 126"/>
                <a:gd name="T23" fmla="*/ 241 h 519"/>
                <a:gd name="T24" fmla="*/ 45 w 126"/>
                <a:gd name="T25" fmla="*/ 248 h 519"/>
                <a:gd name="T26" fmla="*/ 35 w 126"/>
                <a:gd name="T27" fmla="*/ 252 h 519"/>
                <a:gd name="T28" fmla="*/ 24 w 126"/>
                <a:gd name="T29" fmla="*/ 257 h 519"/>
                <a:gd name="T30" fmla="*/ 12 w 126"/>
                <a:gd name="T31" fmla="*/ 260 h 519"/>
                <a:gd name="T32" fmla="*/ 0 w 126"/>
                <a:gd name="T33" fmla="*/ 260 h 519"/>
                <a:gd name="T34" fmla="*/ 12 w 126"/>
                <a:gd name="T35" fmla="*/ 261 h 519"/>
                <a:gd name="T36" fmla="*/ 24 w 126"/>
                <a:gd name="T37" fmla="*/ 264 h 519"/>
                <a:gd name="T38" fmla="*/ 35 w 126"/>
                <a:gd name="T39" fmla="*/ 267 h 519"/>
                <a:gd name="T40" fmla="*/ 45 w 126"/>
                <a:gd name="T41" fmla="*/ 273 h 519"/>
                <a:gd name="T42" fmla="*/ 53 w 126"/>
                <a:gd name="T43" fmla="*/ 279 h 519"/>
                <a:gd name="T44" fmla="*/ 58 w 126"/>
                <a:gd name="T45" fmla="*/ 286 h 519"/>
                <a:gd name="T46" fmla="*/ 62 w 126"/>
                <a:gd name="T47" fmla="*/ 296 h 519"/>
                <a:gd name="T48" fmla="*/ 63 w 126"/>
                <a:gd name="T49" fmla="*/ 303 h 519"/>
                <a:gd name="T50" fmla="*/ 64 w 126"/>
                <a:gd name="T51" fmla="*/ 481 h 519"/>
                <a:gd name="T52" fmla="*/ 66 w 126"/>
                <a:gd name="T53" fmla="*/ 489 h 519"/>
                <a:gd name="T54" fmla="*/ 71 w 126"/>
                <a:gd name="T55" fmla="*/ 497 h 519"/>
                <a:gd name="T56" fmla="*/ 78 w 126"/>
                <a:gd name="T57" fmla="*/ 504 h 519"/>
                <a:gd name="T58" fmla="*/ 86 w 126"/>
                <a:gd name="T59" fmla="*/ 511 h 519"/>
                <a:gd name="T60" fmla="*/ 96 w 126"/>
                <a:gd name="T61" fmla="*/ 515 h 519"/>
                <a:gd name="T62" fmla="*/ 107 w 126"/>
                <a:gd name="T63" fmla="*/ 518 h 519"/>
                <a:gd name="T64" fmla="*/ 120 w 126"/>
                <a:gd name="T65" fmla="*/ 519 h 51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6"/>
                <a:gd name="T100" fmla="*/ 0 h 519"/>
                <a:gd name="T101" fmla="*/ 126 w 126"/>
                <a:gd name="T102" fmla="*/ 519 h 51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6" h="519">
                  <a:moveTo>
                    <a:pt x="126" y="0"/>
                  </a:moveTo>
                  <a:lnTo>
                    <a:pt x="120" y="0"/>
                  </a:lnTo>
                  <a:lnTo>
                    <a:pt x="113" y="1"/>
                  </a:lnTo>
                  <a:lnTo>
                    <a:pt x="107" y="3"/>
                  </a:lnTo>
                  <a:lnTo>
                    <a:pt x="102" y="4"/>
                  </a:lnTo>
                  <a:lnTo>
                    <a:pt x="96" y="6"/>
                  </a:lnTo>
                  <a:lnTo>
                    <a:pt x="91" y="7"/>
                  </a:lnTo>
                  <a:lnTo>
                    <a:pt x="86" y="10"/>
                  </a:lnTo>
                  <a:lnTo>
                    <a:pt x="82" y="13"/>
                  </a:lnTo>
                  <a:lnTo>
                    <a:pt x="78" y="16"/>
                  </a:lnTo>
                  <a:lnTo>
                    <a:pt x="74" y="19"/>
                  </a:lnTo>
                  <a:lnTo>
                    <a:pt x="71" y="22"/>
                  </a:lnTo>
                  <a:lnTo>
                    <a:pt x="68" y="27"/>
                  </a:lnTo>
                  <a:lnTo>
                    <a:pt x="66" y="31"/>
                  </a:lnTo>
                  <a:lnTo>
                    <a:pt x="65" y="36"/>
                  </a:lnTo>
                  <a:lnTo>
                    <a:pt x="64" y="39"/>
                  </a:lnTo>
                  <a:lnTo>
                    <a:pt x="63" y="43"/>
                  </a:lnTo>
                  <a:lnTo>
                    <a:pt x="63" y="216"/>
                  </a:lnTo>
                  <a:lnTo>
                    <a:pt x="63" y="221"/>
                  </a:lnTo>
                  <a:lnTo>
                    <a:pt x="62" y="225"/>
                  </a:lnTo>
                  <a:lnTo>
                    <a:pt x="61" y="230"/>
                  </a:lnTo>
                  <a:lnTo>
                    <a:pt x="58" y="232"/>
                  </a:lnTo>
                  <a:lnTo>
                    <a:pt x="56" y="237"/>
                  </a:lnTo>
                  <a:lnTo>
                    <a:pt x="53" y="241"/>
                  </a:lnTo>
                  <a:lnTo>
                    <a:pt x="49" y="245"/>
                  </a:lnTo>
                  <a:lnTo>
                    <a:pt x="45" y="248"/>
                  </a:lnTo>
                  <a:lnTo>
                    <a:pt x="41" y="251"/>
                  </a:lnTo>
                  <a:lnTo>
                    <a:pt x="35" y="252"/>
                  </a:lnTo>
                  <a:lnTo>
                    <a:pt x="30" y="255"/>
                  </a:lnTo>
                  <a:lnTo>
                    <a:pt x="24" y="257"/>
                  </a:lnTo>
                  <a:lnTo>
                    <a:pt x="18" y="258"/>
                  </a:lnTo>
                  <a:lnTo>
                    <a:pt x="12" y="260"/>
                  </a:lnTo>
                  <a:lnTo>
                    <a:pt x="6" y="260"/>
                  </a:lnTo>
                  <a:lnTo>
                    <a:pt x="0" y="260"/>
                  </a:lnTo>
                  <a:lnTo>
                    <a:pt x="6" y="260"/>
                  </a:lnTo>
                  <a:lnTo>
                    <a:pt x="12" y="261"/>
                  </a:lnTo>
                  <a:lnTo>
                    <a:pt x="18" y="263"/>
                  </a:lnTo>
                  <a:lnTo>
                    <a:pt x="24" y="264"/>
                  </a:lnTo>
                  <a:lnTo>
                    <a:pt x="30" y="265"/>
                  </a:lnTo>
                  <a:lnTo>
                    <a:pt x="35" y="267"/>
                  </a:lnTo>
                  <a:lnTo>
                    <a:pt x="41" y="270"/>
                  </a:lnTo>
                  <a:lnTo>
                    <a:pt x="45" y="273"/>
                  </a:lnTo>
                  <a:lnTo>
                    <a:pt x="49" y="276"/>
                  </a:lnTo>
                  <a:lnTo>
                    <a:pt x="53" y="279"/>
                  </a:lnTo>
                  <a:lnTo>
                    <a:pt x="56" y="281"/>
                  </a:lnTo>
                  <a:lnTo>
                    <a:pt x="58" y="286"/>
                  </a:lnTo>
                  <a:lnTo>
                    <a:pt x="61" y="290"/>
                  </a:lnTo>
                  <a:lnTo>
                    <a:pt x="62" y="296"/>
                  </a:lnTo>
                  <a:lnTo>
                    <a:pt x="63" y="298"/>
                  </a:lnTo>
                  <a:lnTo>
                    <a:pt x="63" y="303"/>
                  </a:lnTo>
                  <a:lnTo>
                    <a:pt x="63" y="476"/>
                  </a:lnTo>
                  <a:lnTo>
                    <a:pt x="64" y="481"/>
                  </a:lnTo>
                  <a:lnTo>
                    <a:pt x="65" y="485"/>
                  </a:lnTo>
                  <a:lnTo>
                    <a:pt x="66" y="489"/>
                  </a:lnTo>
                  <a:lnTo>
                    <a:pt x="68" y="492"/>
                  </a:lnTo>
                  <a:lnTo>
                    <a:pt x="71" y="497"/>
                  </a:lnTo>
                  <a:lnTo>
                    <a:pt x="74" y="499"/>
                  </a:lnTo>
                  <a:lnTo>
                    <a:pt x="78" y="504"/>
                  </a:lnTo>
                  <a:lnTo>
                    <a:pt x="82" y="508"/>
                  </a:lnTo>
                  <a:lnTo>
                    <a:pt x="86" y="511"/>
                  </a:lnTo>
                  <a:lnTo>
                    <a:pt x="91" y="512"/>
                  </a:lnTo>
                  <a:lnTo>
                    <a:pt x="96" y="515"/>
                  </a:lnTo>
                  <a:lnTo>
                    <a:pt x="102" y="516"/>
                  </a:lnTo>
                  <a:lnTo>
                    <a:pt x="107" y="518"/>
                  </a:lnTo>
                  <a:lnTo>
                    <a:pt x="113" y="519"/>
                  </a:lnTo>
                  <a:lnTo>
                    <a:pt x="120" y="519"/>
                  </a:lnTo>
                  <a:lnTo>
                    <a:pt x="126" y="519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48">
              <a:extLst>
                <a:ext uri="{FF2B5EF4-FFF2-40B4-BE49-F238E27FC236}">
                  <a16:creationId xmlns:a16="http://schemas.microsoft.com/office/drawing/2014/main" id="{C34A1DE9-02BE-4F0B-A42B-F7E96D538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1912"/>
              <a:ext cx="27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M-1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" name="AutoShape 61">
              <a:extLst>
                <a:ext uri="{FF2B5EF4-FFF2-40B4-BE49-F238E27FC236}">
                  <a16:creationId xmlns:a16="http://schemas.microsoft.com/office/drawing/2014/main" id="{641ED62D-8C85-42E9-A0FF-90B6E4DE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1318"/>
              <a:ext cx="91" cy="409"/>
            </a:xfrm>
            <a:prstGeom prst="downArrow">
              <a:avLst>
                <a:gd name="adj1" fmla="val 50000"/>
                <a:gd name="adj2" fmla="val 112363"/>
              </a:avLst>
            </a:prstGeom>
            <a:solidFill>
              <a:srgbClr val="C0C0C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Group 70">
            <a:extLst>
              <a:ext uri="{FF2B5EF4-FFF2-40B4-BE49-F238E27FC236}">
                <a16:creationId xmlns:a16="http://schemas.microsoft.com/office/drawing/2014/main" id="{99899CBD-5712-4567-86DB-106988DBDE9D}"/>
              </a:ext>
            </a:extLst>
          </p:cNvPr>
          <p:cNvGrpSpPr>
            <a:grpSpLocks/>
          </p:cNvGrpSpPr>
          <p:nvPr/>
        </p:nvGrpSpPr>
        <p:grpSpPr bwMode="auto">
          <a:xfrm>
            <a:off x="5432391" y="3644900"/>
            <a:ext cx="685800" cy="1687513"/>
            <a:chOff x="3515" y="2296"/>
            <a:chExt cx="432" cy="1063"/>
          </a:xfrm>
        </p:grpSpPr>
        <p:sp>
          <p:nvSpPr>
            <p:cNvPr id="81" name="AutoShape 57">
              <a:extLst>
                <a:ext uri="{FF2B5EF4-FFF2-40B4-BE49-F238E27FC236}">
                  <a16:creationId xmlns:a16="http://schemas.microsoft.com/office/drawing/2014/main" id="{07F3C017-566D-4019-8B25-DB42D1E6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296"/>
              <a:ext cx="91" cy="590"/>
            </a:xfrm>
            <a:prstGeom prst="downArrow">
              <a:avLst>
                <a:gd name="adj1" fmla="val 50000"/>
                <a:gd name="adj2" fmla="val 162088"/>
              </a:avLst>
            </a:prstGeom>
            <a:solidFill>
              <a:srgbClr val="C0C0C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" name="Freeform 62">
              <a:extLst>
                <a:ext uri="{FF2B5EF4-FFF2-40B4-BE49-F238E27FC236}">
                  <a16:creationId xmlns:a16="http://schemas.microsoft.com/office/drawing/2014/main" id="{1EA9F50A-6312-4C06-8261-F03B690AB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" y="2840"/>
              <a:ext cx="126" cy="519"/>
            </a:xfrm>
            <a:custGeom>
              <a:avLst/>
              <a:gdLst>
                <a:gd name="T0" fmla="*/ 120 w 126"/>
                <a:gd name="T1" fmla="*/ 0 h 519"/>
                <a:gd name="T2" fmla="*/ 107 w 126"/>
                <a:gd name="T3" fmla="*/ 3 h 519"/>
                <a:gd name="T4" fmla="*/ 96 w 126"/>
                <a:gd name="T5" fmla="*/ 6 h 519"/>
                <a:gd name="T6" fmla="*/ 86 w 126"/>
                <a:gd name="T7" fmla="*/ 10 h 519"/>
                <a:gd name="T8" fmla="*/ 78 w 126"/>
                <a:gd name="T9" fmla="*/ 16 h 519"/>
                <a:gd name="T10" fmla="*/ 71 w 126"/>
                <a:gd name="T11" fmla="*/ 22 h 519"/>
                <a:gd name="T12" fmla="*/ 66 w 126"/>
                <a:gd name="T13" fmla="*/ 31 h 519"/>
                <a:gd name="T14" fmla="*/ 64 w 126"/>
                <a:gd name="T15" fmla="*/ 39 h 519"/>
                <a:gd name="T16" fmla="*/ 63 w 126"/>
                <a:gd name="T17" fmla="*/ 216 h 519"/>
                <a:gd name="T18" fmla="*/ 62 w 126"/>
                <a:gd name="T19" fmla="*/ 225 h 519"/>
                <a:gd name="T20" fmla="*/ 58 w 126"/>
                <a:gd name="T21" fmla="*/ 232 h 519"/>
                <a:gd name="T22" fmla="*/ 53 w 126"/>
                <a:gd name="T23" fmla="*/ 241 h 519"/>
                <a:gd name="T24" fmla="*/ 45 w 126"/>
                <a:gd name="T25" fmla="*/ 248 h 519"/>
                <a:gd name="T26" fmla="*/ 35 w 126"/>
                <a:gd name="T27" fmla="*/ 252 h 519"/>
                <a:gd name="T28" fmla="*/ 24 w 126"/>
                <a:gd name="T29" fmla="*/ 257 h 519"/>
                <a:gd name="T30" fmla="*/ 12 w 126"/>
                <a:gd name="T31" fmla="*/ 260 h 519"/>
                <a:gd name="T32" fmla="*/ 0 w 126"/>
                <a:gd name="T33" fmla="*/ 260 h 519"/>
                <a:gd name="T34" fmla="*/ 12 w 126"/>
                <a:gd name="T35" fmla="*/ 261 h 519"/>
                <a:gd name="T36" fmla="*/ 24 w 126"/>
                <a:gd name="T37" fmla="*/ 264 h 519"/>
                <a:gd name="T38" fmla="*/ 35 w 126"/>
                <a:gd name="T39" fmla="*/ 267 h 519"/>
                <a:gd name="T40" fmla="*/ 45 w 126"/>
                <a:gd name="T41" fmla="*/ 273 h 519"/>
                <a:gd name="T42" fmla="*/ 53 w 126"/>
                <a:gd name="T43" fmla="*/ 279 h 519"/>
                <a:gd name="T44" fmla="*/ 58 w 126"/>
                <a:gd name="T45" fmla="*/ 286 h 519"/>
                <a:gd name="T46" fmla="*/ 62 w 126"/>
                <a:gd name="T47" fmla="*/ 296 h 519"/>
                <a:gd name="T48" fmla="*/ 63 w 126"/>
                <a:gd name="T49" fmla="*/ 303 h 519"/>
                <a:gd name="T50" fmla="*/ 64 w 126"/>
                <a:gd name="T51" fmla="*/ 481 h 519"/>
                <a:gd name="T52" fmla="*/ 66 w 126"/>
                <a:gd name="T53" fmla="*/ 489 h 519"/>
                <a:gd name="T54" fmla="*/ 71 w 126"/>
                <a:gd name="T55" fmla="*/ 497 h 519"/>
                <a:gd name="T56" fmla="*/ 78 w 126"/>
                <a:gd name="T57" fmla="*/ 504 h 519"/>
                <a:gd name="T58" fmla="*/ 86 w 126"/>
                <a:gd name="T59" fmla="*/ 511 h 519"/>
                <a:gd name="T60" fmla="*/ 96 w 126"/>
                <a:gd name="T61" fmla="*/ 515 h 519"/>
                <a:gd name="T62" fmla="*/ 107 w 126"/>
                <a:gd name="T63" fmla="*/ 518 h 519"/>
                <a:gd name="T64" fmla="*/ 120 w 126"/>
                <a:gd name="T65" fmla="*/ 519 h 51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6"/>
                <a:gd name="T100" fmla="*/ 0 h 519"/>
                <a:gd name="T101" fmla="*/ 126 w 126"/>
                <a:gd name="T102" fmla="*/ 519 h 51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6" h="519">
                  <a:moveTo>
                    <a:pt x="126" y="0"/>
                  </a:moveTo>
                  <a:lnTo>
                    <a:pt x="120" y="0"/>
                  </a:lnTo>
                  <a:lnTo>
                    <a:pt x="113" y="1"/>
                  </a:lnTo>
                  <a:lnTo>
                    <a:pt x="107" y="3"/>
                  </a:lnTo>
                  <a:lnTo>
                    <a:pt x="102" y="4"/>
                  </a:lnTo>
                  <a:lnTo>
                    <a:pt x="96" y="6"/>
                  </a:lnTo>
                  <a:lnTo>
                    <a:pt x="91" y="7"/>
                  </a:lnTo>
                  <a:lnTo>
                    <a:pt x="86" y="10"/>
                  </a:lnTo>
                  <a:lnTo>
                    <a:pt x="82" y="13"/>
                  </a:lnTo>
                  <a:lnTo>
                    <a:pt x="78" y="16"/>
                  </a:lnTo>
                  <a:lnTo>
                    <a:pt x="74" y="19"/>
                  </a:lnTo>
                  <a:lnTo>
                    <a:pt x="71" y="22"/>
                  </a:lnTo>
                  <a:lnTo>
                    <a:pt x="68" y="27"/>
                  </a:lnTo>
                  <a:lnTo>
                    <a:pt x="66" y="31"/>
                  </a:lnTo>
                  <a:lnTo>
                    <a:pt x="65" y="36"/>
                  </a:lnTo>
                  <a:lnTo>
                    <a:pt x="64" y="39"/>
                  </a:lnTo>
                  <a:lnTo>
                    <a:pt x="63" y="43"/>
                  </a:lnTo>
                  <a:lnTo>
                    <a:pt x="63" y="216"/>
                  </a:lnTo>
                  <a:lnTo>
                    <a:pt x="63" y="221"/>
                  </a:lnTo>
                  <a:lnTo>
                    <a:pt x="62" y="225"/>
                  </a:lnTo>
                  <a:lnTo>
                    <a:pt x="61" y="230"/>
                  </a:lnTo>
                  <a:lnTo>
                    <a:pt x="58" y="232"/>
                  </a:lnTo>
                  <a:lnTo>
                    <a:pt x="56" y="237"/>
                  </a:lnTo>
                  <a:lnTo>
                    <a:pt x="53" y="241"/>
                  </a:lnTo>
                  <a:lnTo>
                    <a:pt x="49" y="245"/>
                  </a:lnTo>
                  <a:lnTo>
                    <a:pt x="45" y="248"/>
                  </a:lnTo>
                  <a:lnTo>
                    <a:pt x="41" y="251"/>
                  </a:lnTo>
                  <a:lnTo>
                    <a:pt x="35" y="252"/>
                  </a:lnTo>
                  <a:lnTo>
                    <a:pt x="30" y="255"/>
                  </a:lnTo>
                  <a:lnTo>
                    <a:pt x="24" y="257"/>
                  </a:lnTo>
                  <a:lnTo>
                    <a:pt x="18" y="258"/>
                  </a:lnTo>
                  <a:lnTo>
                    <a:pt x="12" y="260"/>
                  </a:lnTo>
                  <a:lnTo>
                    <a:pt x="6" y="260"/>
                  </a:lnTo>
                  <a:lnTo>
                    <a:pt x="0" y="260"/>
                  </a:lnTo>
                  <a:lnTo>
                    <a:pt x="6" y="260"/>
                  </a:lnTo>
                  <a:lnTo>
                    <a:pt x="12" y="261"/>
                  </a:lnTo>
                  <a:lnTo>
                    <a:pt x="18" y="263"/>
                  </a:lnTo>
                  <a:lnTo>
                    <a:pt x="24" y="264"/>
                  </a:lnTo>
                  <a:lnTo>
                    <a:pt x="30" y="265"/>
                  </a:lnTo>
                  <a:lnTo>
                    <a:pt x="35" y="267"/>
                  </a:lnTo>
                  <a:lnTo>
                    <a:pt x="41" y="270"/>
                  </a:lnTo>
                  <a:lnTo>
                    <a:pt x="45" y="273"/>
                  </a:lnTo>
                  <a:lnTo>
                    <a:pt x="49" y="276"/>
                  </a:lnTo>
                  <a:lnTo>
                    <a:pt x="53" y="279"/>
                  </a:lnTo>
                  <a:lnTo>
                    <a:pt x="56" y="281"/>
                  </a:lnTo>
                  <a:lnTo>
                    <a:pt x="58" y="286"/>
                  </a:lnTo>
                  <a:lnTo>
                    <a:pt x="61" y="290"/>
                  </a:lnTo>
                  <a:lnTo>
                    <a:pt x="62" y="296"/>
                  </a:lnTo>
                  <a:lnTo>
                    <a:pt x="63" y="298"/>
                  </a:lnTo>
                  <a:lnTo>
                    <a:pt x="63" y="303"/>
                  </a:lnTo>
                  <a:lnTo>
                    <a:pt x="63" y="476"/>
                  </a:lnTo>
                  <a:lnTo>
                    <a:pt x="64" y="481"/>
                  </a:lnTo>
                  <a:lnTo>
                    <a:pt x="65" y="485"/>
                  </a:lnTo>
                  <a:lnTo>
                    <a:pt x="66" y="489"/>
                  </a:lnTo>
                  <a:lnTo>
                    <a:pt x="68" y="492"/>
                  </a:lnTo>
                  <a:lnTo>
                    <a:pt x="71" y="497"/>
                  </a:lnTo>
                  <a:lnTo>
                    <a:pt x="74" y="499"/>
                  </a:lnTo>
                  <a:lnTo>
                    <a:pt x="78" y="504"/>
                  </a:lnTo>
                  <a:lnTo>
                    <a:pt x="82" y="508"/>
                  </a:lnTo>
                  <a:lnTo>
                    <a:pt x="86" y="511"/>
                  </a:lnTo>
                  <a:lnTo>
                    <a:pt x="91" y="512"/>
                  </a:lnTo>
                  <a:lnTo>
                    <a:pt x="96" y="515"/>
                  </a:lnTo>
                  <a:lnTo>
                    <a:pt x="102" y="516"/>
                  </a:lnTo>
                  <a:lnTo>
                    <a:pt x="107" y="518"/>
                  </a:lnTo>
                  <a:lnTo>
                    <a:pt x="113" y="519"/>
                  </a:lnTo>
                  <a:lnTo>
                    <a:pt x="120" y="519"/>
                  </a:lnTo>
                  <a:lnTo>
                    <a:pt x="126" y="519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Rectangle 63">
              <a:extLst>
                <a:ext uri="{FF2B5EF4-FFF2-40B4-BE49-F238E27FC236}">
                  <a16:creationId xmlns:a16="http://schemas.microsoft.com/office/drawing/2014/main" id="{4BF71571-A007-44CD-91C3-44680F689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3008"/>
              <a:ext cx="27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M-1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5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507" grpId="0" uiExpand="1" build="p"/>
      <p:bldP spid="91757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E82775DA-13D4-44BA-8C1B-F0F8EA705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 (Cont.)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F37E906A-29CE-4F32-8E47-5619B341BD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1" y="1066800"/>
            <a:ext cx="5254626" cy="52578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Discuss</a:t>
            </a:r>
            <a:r>
              <a:rPr lang="zh-CN" altLang="en-US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：</a:t>
            </a:r>
            <a:endParaRPr lang="en-US" altLang="zh-CN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zh-CN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zh-CN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Worst case estimate: 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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b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block transfers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2 * </a:t>
            </a:r>
            <a:r>
              <a:rPr lang="en-US" altLang="zh-CN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seeks</a:t>
            </a:r>
            <a:endParaRPr lang="en-US" altLang="zh-CN" dirty="0">
              <a:solidFill>
                <a:srgbClr val="FF0000"/>
              </a:solidFill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altLang="zh-CN" dirty="0">
              <a:solidFill>
                <a:srgbClr val="FF0000"/>
              </a:solidFill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Best case: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+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b</a:t>
            </a:r>
            <a:r>
              <a:rPr lang="en-US" altLang="zh-CN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block transfers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2 seeks.</a:t>
            </a:r>
          </a:p>
        </p:txBody>
      </p:sp>
      <p:sp>
        <p:nvSpPr>
          <p:cNvPr id="5" name="Rectangle 72">
            <a:extLst>
              <a:ext uri="{FF2B5EF4-FFF2-40B4-BE49-F238E27FC236}">
                <a16:creationId xmlns:a16="http://schemas.microsoft.com/office/drawing/2014/main" id="{614AD0F9-3256-45BF-AA7C-3C980E18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42" y="1815019"/>
            <a:ext cx="39581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kumimoji="0" lang="en-US" altLang="zh-CN" sz="3200" i="1" dirty="0">
                <a:solidFill>
                  <a:srgbClr val="FF0000"/>
                </a:solidFill>
                <a:sym typeface="Symbol" panose="05050102010706020507" pitchFamily="18" charset="2"/>
              </a:rPr>
              <a:t></a:t>
            </a:r>
            <a:r>
              <a:rPr kumimoji="0" lang="en-US" altLang="zh-CN" sz="3200" i="1" dirty="0" err="1">
                <a:solidFill>
                  <a:srgbClr val="FF0000"/>
                </a:solidFill>
              </a:rPr>
              <a:t>b</a:t>
            </a:r>
            <a:r>
              <a:rPr kumimoji="0" lang="en-US" altLang="zh-CN" sz="3200" i="1" baseline="-25000" dirty="0" err="1">
                <a:solidFill>
                  <a:srgbClr val="FF0000"/>
                </a:solidFill>
              </a:rPr>
              <a:t>r</a:t>
            </a:r>
            <a:r>
              <a:rPr kumimoji="0" lang="en-US" altLang="zh-CN" sz="3200" i="1" dirty="0">
                <a:solidFill>
                  <a:srgbClr val="FF0000"/>
                </a:solidFill>
              </a:rPr>
              <a:t> / (M - 1)</a:t>
            </a:r>
            <a:r>
              <a:rPr kumimoji="0" lang="en-US" altLang="zh-CN" sz="3200" i="1" dirty="0">
                <a:solidFill>
                  <a:srgbClr val="FF0000"/>
                </a:solidFill>
                <a:sym typeface="Symbol" panose="05050102010706020507" pitchFamily="18" charset="2"/>
              </a:rPr>
              <a:t>  b</a:t>
            </a:r>
            <a:r>
              <a:rPr kumimoji="0" lang="en-US" altLang="zh-CN" sz="3200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kumimoji="0" lang="en-US" altLang="zh-CN" sz="3200" i="1" dirty="0">
                <a:solidFill>
                  <a:srgbClr val="FF0000"/>
                </a:solidFill>
                <a:sym typeface="Symbol" panose="05050102010706020507" pitchFamily="18" charset="2"/>
              </a:rPr>
              <a:t> + </a:t>
            </a:r>
            <a:r>
              <a:rPr kumimoji="0" lang="en-US" altLang="zh-CN" sz="3200" i="1" dirty="0" err="1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kumimoji="0" lang="en-US" altLang="zh-CN" sz="3200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r</a:t>
            </a:r>
            <a:endParaRPr kumimoji="0" lang="en-US" altLang="zh-CN" sz="3200" i="1" baseline="-250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064D74B-B0A7-440E-AE6F-DE0791D5D6E2}"/>
              </a:ext>
            </a:extLst>
          </p:cNvPr>
          <p:cNvGrpSpPr/>
          <p:nvPr/>
        </p:nvGrpSpPr>
        <p:grpSpPr>
          <a:xfrm>
            <a:off x="5770563" y="703263"/>
            <a:ext cx="3354387" cy="5462587"/>
            <a:chOff x="5770563" y="703263"/>
            <a:chExt cx="3354387" cy="5462587"/>
          </a:xfrm>
        </p:grpSpPr>
        <p:sp>
          <p:nvSpPr>
            <p:cNvPr id="6" name="AutoShape 28">
              <a:extLst>
                <a:ext uri="{FF2B5EF4-FFF2-40B4-BE49-F238E27FC236}">
                  <a16:creationId xmlns:a16="http://schemas.microsoft.com/office/drawing/2014/main" id="{7C4B2563-8249-4AFA-A500-5736069E57E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70563" y="727075"/>
              <a:ext cx="3354387" cy="543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Rectangle 32">
              <a:extLst>
                <a:ext uri="{FF2B5EF4-FFF2-40B4-BE49-F238E27FC236}">
                  <a16:creationId xmlns:a16="http://schemas.microsoft.com/office/drawing/2014/main" id="{E0C42BE1-E4E7-42B1-8CED-B58ECE98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3650" y="1085850"/>
              <a:ext cx="261938" cy="52387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33">
              <a:extLst>
                <a:ext uri="{FF2B5EF4-FFF2-40B4-BE49-F238E27FC236}">
                  <a16:creationId xmlns:a16="http://schemas.microsoft.com/office/drawing/2014/main" id="{2BEAFE80-43F9-435C-9EC4-AC2B1F46A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3650" y="1949450"/>
              <a:ext cx="261938" cy="525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34">
              <a:extLst>
                <a:ext uri="{FF2B5EF4-FFF2-40B4-BE49-F238E27FC236}">
                  <a16:creationId xmlns:a16="http://schemas.microsoft.com/office/drawing/2014/main" id="{11BF14EE-8648-437E-A363-03F781E86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4125" y="2513013"/>
              <a:ext cx="261938" cy="52387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35">
              <a:extLst>
                <a:ext uri="{FF2B5EF4-FFF2-40B4-BE49-F238E27FC236}">
                  <a16:creationId xmlns:a16="http://schemas.microsoft.com/office/drawing/2014/main" id="{F236ECEF-4A7F-4124-A94C-00AA8F8CD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4125" y="3376613"/>
              <a:ext cx="261938" cy="52387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36">
              <a:extLst>
                <a:ext uri="{FF2B5EF4-FFF2-40B4-BE49-F238E27FC236}">
                  <a16:creationId xmlns:a16="http://schemas.microsoft.com/office/drawing/2014/main" id="{8D8F4417-BFEC-4F30-B63E-EEA8C2639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4125" y="4183063"/>
              <a:ext cx="261938" cy="52387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37">
              <a:extLst>
                <a:ext uri="{FF2B5EF4-FFF2-40B4-BE49-F238E27FC236}">
                  <a16:creationId xmlns:a16="http://schemas.microsoft.com/office/drawing/2014/main" id="{D622BDAC-D7C4-4633-8D5F-8CBE7DD03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4125" y="5046663"/>
              <a:ext cx="261938" cy="52387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38">
              <a:extLst>
                <a:ext uri="{FF2B5EF4-FFF2-40B4-BE49-F238E27FC236}">
                  <a16:creationId xmlns:a16="http://schemas.microsoft.com/office/drawing/2014/main" id="{3D9582A1-A446-4149-B483-2046D1CC1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5050" y="1017588"/>
              <a:ext cx="261938" cy="52546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39">
              <a:extLst>
                <a:ext uri="{FF2B5EF4-FFF2-40B4-BE49-F238E27FC236}">
                  <a16:creationId xmlns:a16="http://schemas.microsoft.com/office/drawing/2014/main" id="{A842DE30-7C62-488A-8D79-426FDB913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5050" y="1609725"/>
              <a:ext cx="261938" cy="525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40">
              <a:extLst>
                <a:ext uri="{FF2B5EF4-FFF2-40B4-BE49-F238E27FC236}">
                  <a16:creationId xmlns:a16="http://schemas.microsoft.com/office/drawing/2014/main" id="{D8DDA77C-5947-4918-9169-17F553E06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4888" y="5629275"/>
              <a:ext cx="261937" cy="52387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76F0E8D4-E609-4994-8874-CB4D57265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4652963"/>
              <a:ext cx="381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21D1FE9A-A52A-4152-8E15-1A05ADA8A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3844925"/>
              <a:ext cx="381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Rectangle 43">
              <a:extLst>
                <a:ext uri="{FF2B5EF4-FFF2-40B4-BE49-F238E27FC236}">
                  <a16:creationId xmlns:a16="http://schemas.microsoft.com/office/drawing/2014/main" id="{1FAB2596-3FA0-49E7-BAC1-00B9E5565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2997200"/>
              <a:ext cx="381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Rectangle 44">
              <a:extLst>
                <a:ext uri="{FF2B5EF4-FFF2-40B4-BE49-F238E27FC236}">
                  <a16:creationId xmlns:a16="http://schemas.microsoft.com/office/drawing/2014/main" id="{EF7B6638-232A-4625-A3CE-DB79EAD66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557338"/>
              <a:ext cx="381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51">
              <a:extLst>
                <a:ext uri="{FF2B5EF4-FFF2-40B4-BE49-F238E27FC236}">
                  <a16:creationId xmlns:a16="http://schemas.microsoft.com/office/drawing/2014/main" id="{4FD16BA5-6B72-4218-9169-7916B302E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75" y="1263650"/>
              <a:ext cx="120650" cy="4668838"/>
            </a:xfrm>
            <a:custGeom>
              <a:avLst/>
              <a:gdLst>
                <a:gd name="T0" fmla="*/ 2147483646 w 76"/>
                <a:gd name="T1" fmla="*/ 0 h 2941"/>
                <a:gd name="T2" fmla="*/ 2147483646 w 76"/>
                <a:gd name="T3" fmla="*/ 2147483646 h 2941"/>
                <a:gd name="T4" fmla="*/ 2147483646 w 76"/>
                <a:gd name="T5" fmla="*/ 2147483646 h 2941"/>
                <a:gd name="T6" fmla="*/ 2147483646 w 76"/>
                <a:gd name="T7" fmla="*/ 2147483646 h 2941"/>
                <a:gd name="T8" fmla="*/ 2147483646 w 76"/>
                <a:gd name="T9" fmla="*/ 2147483646 h 2941"/>
                <a:gd name="T10" fmla="*/ 2147483646 w 76"/>
                <a:gd name="T11" fmla="*/ 2147483646 h 2941"/>
                <a:gd name="T12" fmla="*/ 2147483646 w 76"/>
                <a:gd name="T13" fmla="*/ 2147483646 h 2941"/>
                <a:gd name="T14" fmla="*/ 2147483646 w 76"/>
                <a:gd name="T15" fmla="*/ 2147483646 h 2941"/>
                <a:gd name="T16" fmla="*/ 2147483646 w 76"/>
                <a:gd name="T17" fmla="*/ 2147483646 h 2941"/>
                <a:gd name="T18" fmla="*/ 2147483646 w 76"/>
                <a:gd name="T19" fmla="*/ 2147483646 h 2941"/>
                <a:gd name="T20" fmla="*/ 2147483646 w 76"/>
                <a:gd name="T21" fmla="*/ 2147483646 h 2941"/>
                <a:gd name="T22" fmla="*/ 2147483646 w 76"/>
                <a:gd name="T23" fmla="*/ 2147483646 h 2941"/>
                <a:gd name="T24" fmla="*/ 2147483646 w 76"/>
                <a:gd name="T25" fmla="*/ 2147483646 h 2941"/>
                <a:gd name="T26" fmla="*/ 2147483646 w 76"/>
                <a:gd name="T27" fmla="*/ 2147483646 h 2941"/>
                <a:gd name="T28" fmla="*/ 2147483646 w 76"/>
                <a:gd name="T29" fmla="*/ 2147483646 h 2941"/>
                <a:gd name="T30" fmla="*/ 2147483646 w 76"/>
                <a:gd name="T31" fmla="*/ 2147483646 h 2941"/>
                <a:gd name="T32" fmla="*/ 0 w 76"/>
                <a:gd name="T33" fmla="*/ 2147483646 h 2941"/>
                <a:gd name="T34" fmla="*/ 2147483646 w 76"/>
                <a:gd name="T35" fmla="*/ 2147483646 h 2941"/>
                <a:gd name="T36" fmla="*/ 2147483646 w 76"/>
                <a:gd name="T37" fmla="*/ 2147483646 h 2941"/>
                <a:gd name="T38" fmla="*/ 2147483646 w 76"/>
                <a:gd name="T39" fmla="*/ 2147483646 h 2941"/>
                <a:gd name="T40" fmla="*/ 2147483646 w 76"/>
                <a:gd name="T41" fmla="*/ 2147483646 h 2941"/>
                <a:gd name="T42" fmla="*/ 2147483646 w 76"/>
                <a:gd name="T43" fmla="*/ 2147483646 h 2941"/>
                <a:gd name="T44" fmla="*/ 2147483646 w 76"/>
                <a:gd name="T45" fmla="*/ 2147483646 h 2941"/>
                <a:gd name="T46" fmla="*/ 2147483646 w 76"/>
                <a:gd name="T47" fmla="*/ 2147483646 h 2941"/>
                <a:gd name="T48" fmla="*/ 2147483646 w 76"/>
                <a:gd name="T49" fmla="*/ 2147483646 h 2941"/>
                <a:gd name="T50" fmla="*/ 2147483646 w 76"/>
                <a:gd name="T51" fmla="*/ 2147483646 h 2941"/>
                <a:gd name="T52" fmla="*/ 2147483646 w 76"/>
                <a:gd name="T53" fmla="*/ 2147483646 h 2941"/>
                <a:gd name="T54" fmla="*/ 2147483646 w 76"/>
                <a:gd name="T55" fmla="*/ 2147483646 h 2941"/>
                <a:gd name="T56" fmla="*/ 2147483646 w 76"/>
                <a:gd name="T57" fmla="*/ 2147483646 h 2941"/>
                <a:gd name="T58" fmla="*/ 2147483646 w 76"/>
                <a:gd name="T59" fmla="*/ 2147483646 h 2941"/>
                <a:gd name="T60" fmla="*/ 2147483646 w 76"/>
                <a:gd name="T61" fmla="*/ 2147483646 h 2941"/>
                <a:gd name="T62" fmla="*/ 2147483646 w 76"/>
                <a:gd name="T63" fmla="*/ 2147483646 h 2941"/>
                <a:gd name="T64" fmla="*/ 2147483646 w 76"/>
                <a:gd name="T65" fmla="*/ 2147483646 h 29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6"/>
                <a:gd name="T100" fmla="*/ 0 h 2941"/>
                <a:gd name="T101" fmla="*/ 76 w 76"/>
                <a:gd name="T102" fmla="*/ 2941 h 294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6" h="2941">
                  <a:moveTo>
                    <a:pt x="76" y="0"/>
                  </a:moveTo>
                  <a:lnTo>
                    <a:pt x="73" y="0"/>
                  </a:lnTo>
                  <a:lnTo>
                    <a:pt x="69" y="5"/>
                  </a:lnTo>
                  <a:lnTo>
                    <a:pt x="65" y="18"/>
                  </a:lnTo>
                  <a:lnTo>
                    <a:pt x="62" y="23"/>
                  </a:lnTo>
                  <a:lnTo>
                    <a:pt x="58" y="35"/>
                  </a:lnTo>
                  <a:lnTo>
                    <a:pt x="56" y="40"/>
                  </a:lnTo>
                  <a:lnTo>
                    <a:pt x="53" y="57"/>
                  </a:lnTo>
                  <a:lnTo>
                    <a:pt x="50" y="75"/>
                  </a:lnTo>
                  <a:lnTo>
                    <a:pt x="48" y="92"/>
                  </a:lnTo>
                  <a:lnTo>
                    <a:pt x="45" y="109"/>
                  </a:lnTo>
                  <a:lnTo>
                    <a:pt x="43" y="127"/>
                  </a:lnTo>
                  <a:lnTo>
                    <a:pt x="42" y="150"/>
                  </a:lnTo>
                  <a:lnTo>
                    <a:pt x="40" y="174"/>
                  </a:lnTo>
                  <a:lnTo>
                    <a:pt x="40" y="202"/>
                  </a:lnTo>
                  <a:lnTo>
                    <a:pt x="39" y="219"/>
                  </a:lnTo>
                  <a:lnTo>
                    <a:pt x="38" y="243"/>
                  </a:lnTo>
                  <a:lnTo>
                    <a:pt x="38" y="1225"/>
                  </a:lnTo>
                  <a:lnTo>
                    <a:pt x="38" y="1254"/>
                  </a:lnTo>
                  <a:lnTo>
                    <a:pt x="38" y="1277"/>
                  </a:lnTo>
                  <a:lnTo>
                    <a:pt x="37" y="1306"/>
                  </a:lnTo>
                  <a:lnTo>
                    <a:pt x="35" y="1318"/>
                  </a:lnTo>
                  <a:lnTo>
                    <a:pt x="34" y="1346"/>
                  </a:lnTo>
                  <a:lnTo>
                    <a:pt x="32" y="1364"/>
                  </a:lnTo>
                  <a:lnTo>
                    <a:pt x="30" y="1387"/>
                  </a:lnTo>
                  <a:lnTo>
                    <a:pt x="26" y="1405"/>
                  </a:lnTo>
                  <a:lnTo>
                    <a:pt x="24" y="1422"/>
                  </a:lnTo>
                  <a:lnTo>
                    <a:pt x="21" y="1427"/>
                  </a:lnTo>
                  <a:lnTo>
                    <a:pt x="18" y="1444"/>
                  </a:lnTo>
                  <a:lnTo>
                    <a:pt x="14" y="1457"/>
                  </a:lnTo>
                  <a:lnTo>
                    <a:pt x="11" y="1462"/>
                  </a:lnTo>
                  <a:lnTo>
                    <a:pt x="7" y="1474"/>
                  </a:lnTo>
                  <a:lnTo>
                    <a:pt x="3" y="1474"/>
                  </a:lnTo>
                  <a:lnTo>
                    <a:pt x="0" y="1474"/>
                  </a:lnTo>
                  <a:lnTo>
                    <a:pt x="3" y="1474"/>
                  </a:lnTo>
                  <a:lnTo>
                    <a:pt x="7" y="1480"/>
                  </a:lnTo>
                  <a:lnTo>
                    <a:pt x="11" y="1491"/>
                  </a:lnTo>
                  <a:lnTo>
                    <a:pt x="14" y="1497"/>
                  </a:lnTo>
                  <a:lnTo>
                    <a:pt x="18" y="1502"/>
                  </a:lnTo>
                  <a:lnTo>
                    <a:pt x="21" y="1515"/>
                  </a:lnTo>
                  <a:lnTo>
                    <a:pt x="24" y="1532"/>
                  </a:lnTo>
                  <a:lnTo>
                    <a:pt x="26" y="1549"/>
                  </a:lnTo>
                  <a:lnTo>
                    <a:pt x="30" y="1567"/>
                  </a:lnTo>
                  <a:lnTo>
                    <a:pt x="32" y="1584"/>
                  </a:lnTo>
                  <a:lnTo>
                    <a:pt x="34" y="1595"/>
                  </a:lnTo>
                  <a:lnTo>
                    <a:pt x="35" y="1624"/>
                  </a:lnTo>
                  <a:lnTo>
                    <a:pt x="37" y="1647"/>
                  </a:lnTo>
                  <a:lnTo>
                    <a:pt x="38" y="1676"/>
                  </a:lnTo>
                  <a:lnTo>
                    <a:pt x="38" y="1688"/>
                  </a:lnTo>
                  <a:lnTo>
                    <a:pt x="38" y="1716"/>
                  </a:lnTo>
                  <a:lnTo>
                    <a:pt x="38" y="2699"/>
                  </a:lnTo>
                  <a:lnTo>
                    <a:pt x="39" y="2728"/>
                  </a:lnTo>
                  <a:lnTo>
                    <a:pt x="40" y="2751"/>
                  </a:lnTo>
                  <a:lnTo>
                    <a:pt x="40" y="2774"/>
                  </a:lnTo>
                  <a:lnTo>
                    <a:pt x="42" y="2791"/>
                  </a:lnTo>
                  <a:lnTo>
                    <a:pt x="43" y="2820"/>
                  </a:lnTo>
                  <a:lnTo>
                    <a:pt x="45" y="2832"/>
                  </a:lnTo>
                  <a:lnTo>
                    <a:pt x="48" y="2861"/>
                  </a:lnTo>
                  <a:lnTo>
                    <a:pt x="50" y="2878"/>
                  </a:lnTo>
                  <a:lnTo>
                    <a:pt x="53" y="2895"/>
                  </a:lnTo>
                  <a:lnTo>
                    <a:pt x="56" y="2902"/>
                  </a:lnTo>
                  <a:lnTo>
                    <a:pt x="58" y="2919"/>
                  </a:lnTo>
                  <a:lnTo>
                    <a:pt x="62" y="2924"/>
                  </a:lnTo>
                  <a:lnTo>
                    <a:pt x="65" y="2936"/>
                  </a:lnTo>
                  <a:lnTo>
                    <a:pt x="69" y="2941"/>
                  </a:lnTo>
                  <a:lnTo>
                    <a:pt x="73" y="2941"/>
                  </a:lnTo>
                  <a:lnTo>
                    <a:pt x="76" y="2941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52">
              <a:extLst>
                <a:ext uri="{FF2B5EF4-FFF2-40B4-BE49-F238E27FC236}">
                  <a16:creationId xmlns:a16="http://schemas.microsoft.com/office/drawing/2014/main" id="{CC58A407-3734-487C-8801-085E2E9D8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1390650"/>
              <a:ext cx="179387" cy="4054475"/>
            </a:xfrm>
            <a:custGeom>
              <a:avLst/>
              <a:gdLst>
                <a:gd name="T0" fmla="*/ 2147483646 w 113"/>
                <a:gd name="T1" fmla="*/ 0 h 2554"/>
                <a:gd name="T2" fmla="*/ 2147483646 w 113"/>
                <a:gd name="T3" fmla="*/ 2147483646 h 2554"/>
                <a:gd name="T4" fmla="*/ 2147483646 w 113"/>
                <a:gd name="T5" fmla="*/ 2147483646 h 2554"/>
                <a:gd name="T6" fmla="*/ 2147483646 w 113"/>
                <a:gd name="T7" fmla="*/ 2147483646 h 2554"/>
                <a:gd name="T8" fmla="*/ 2147483646 w 113"/>
                <a:gd name="T9" fmla="*/ 2147483646 h 2554"/>
                <a:gd name="T10" fmla="*/ 2147483646 w 113"/>
                <a:gd name="T11" fmla="*/ 2147483646 h 2554"/>
                <a:gd name="T12" fmla="*/ 2147483646 w 113"/>
                <a:gd name="T13" fmla="*/ 2147483646 h 2554"/>
                <a:gd name="T14" fmla="*/ 2147483646 w 113"/>
                <a:gd name="T15" fmla="*/ 2147483646 h 2554"/>
                <a:gd name="T16" fmla="*/ 2147483646 w 113"/>
                <a:gd name="T17" fmla="*/ 2147483646 h 2554"/>
                <a:gd name="T18" fmla="*/ 2147483646 w 113"/>
                <a:gd name="T19" fmla="*/ 2147483646 h 2554"/>
                <a:gd name="T20" fmla="*/ 2147483646 w 113"/>
                <a:gd name="T21" fmla="*/ 2147483646 h 2554"/>
                <a:gd name="T22" fmla="*/ 2147483646 w 113"/>
                <a:gd name="T23" fmla="*/ 2147483646 h 2554"/>
                <a:gd name="T24" fmla="*/ 2147483646 w 113"/>
                <a:gd name="T25" fmla="*/ 2147483646 h 2554"/>
                <a:gd name="T26" fmla="*/ 2147483646 w 113"/>
                <a:gd name="T27" fmla="*/ 2147483646 h 2554"/>
                <a:gd name="T28" fmla="*/ 2147483646 w 113"/>
                <a:gd name="T29" fmla="*/ 2147483646 h 2554"/>
                <a:gd name="T30" fmla="*/ 2147483646 w 113"/>
                <a:gd name="T31" fmla="*/ 2147483646 h 2554"/>
                <a:gd name="T32" fmla="*/ 2147483646 w 113"/>
                <a:gd name="T33" fmla="*/ 2147483646 h 2554"/>
                <a:gd name="T34" fmla="*/ 2147483646 w 113"/>
                <a:gd name="T35" fmla="*/ 2147483646 h 2554"/>
                <a:gd name="T36" fmla="*/ 2147483646 w 113"/>
                <a:gd name="T37" fmla="*/ 2147483646 h 2554"/>
                <a:gd name="T38" fmla="*/ 2147483646 w 113"/>
                <a:gd name="T39" fmla="*/ 2147483646 h 2554"/>
                <a:gd name="T40" fmla="*/ 2147483646 w 113"/>
                <a:gd name="T41" fmla="*/ 2147483646 h 2554"/>
                <a:gd name="T42" fmla="*/ 2147483646 w 113"/>
                <a:gd name="T43" fmla="*/ 2147483646 h 2554"/>
                <a:gd name="T44" fmla="*/ 2147483646 w 113"/>
                <a:gd name="T45" fmla="*/ 2147483646 h 2554"/>
                <a:gd name="T46" fmla="*/ 2147483646 w 113"/>
                <a:gd name="T47" fmla="*/ 2147483646 h 2554"/>
                <a:gd name="T48" fmla="*/ 2147483646 w 113"/>
                <a:gd name="T49" fmla="*/ 2147483646 h 2554"/>
                <a:gd name="T50" fmla="*/ 2147483646 w 113"/>
                <a:gd name="T51" fmla="*/ 2147483646 h 2554"/>
                <a:gd name="T52" fmla="*/ 2147483646 w 113"/>
                <a:gd name="T53" fmla="*/ 2147483646 h 2554"/>
                <a:gd name="T54" fmla="*/ 2147483646 w 113"/>
                <a:gd name="T55" fmla="*/ 2147483646 h 2554"/>
                <a:gd name="T56" fmla="*/ 2147483646 w 113"/>
                <a:gd name="T57" fmla="*/ 2147483646 h 2554"/>
                <a:gd name="T58" fmla="*/ 2147483646 w 113"/>
                <a:gd name="T59" fmla="*/ 2147483646 h 2554"/>
                <a:gd name="T60" fmla="*/ 2147483646 w 113"/>
                <a:gd name="T61" fmla="*/ 2147483646 h 2554"/>
                <a:gd name="T62" fmla="*/ 2147483646 w 113"/>
                <a:gd name="T63" fmla="*/ 2147483646 h 2554"/>
                <a:gd name="T64" fmla="*/ 2147483646 w 113"/>
                <a:gd name="T65" fmla="*/ 2147483646 h 25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3"/>
                <a:gd name="T100" fmla="*/ 0 h 2554"/>
                <a:gd name="T101" fmla="*/ 113 w 113"/>
                <a:gd name="T102" fmla="*/ 2554 h 25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3" h="2554">
                  <a:moveTo>
                    <a:pt x="0" y="0"/>
                  </a:moveTo>
                  <a:lnTo>
                    <a:pt x="5" y="0"/>
                  </a:lnTo>
                  <a:lnTo>
                    <a:pt x="11" y="4"/>
                  </a:lnTo>
                  <a:lnTo>
                    <a:pt x="17" y="14"/>
                  </a:lnTo>
                  <a:lnTo>
                    <a:pt x="21" y="19"/>
                  </a:lnTo>
                  <a:lnTo>
                    <a:pt x="27" y="29"/>
                  </a:lnTo>
                  <a:lnTo>
                    <a:pt x="31" y="34"/>
                  </a:lnTo>
                  <a:lnTo>
                    <a:pt x="36" y="50"/>
                  </a:lnTo>
                  <a:lnTo>
                    <a:pt x="39" y="65"/>
                  </a:lnTo>
                  <a:lnTo>
                    <a:pt x="43" y="79"/>
                  </a:lnTo>
                  <a:lnTo>
                    <a:pt x="47" y="95"/>
                  </a:lnTo>
                  <a:lnTo>
                    <a:pt x="49" y="110"/>
                  </a:lnTo>
                  <a:lnTo>
                    <a:pt x="52" y="130"/>
                  </a:lnTo>
                  <a:lnTo>
                    <a:pt x="54" y="150"/>
                  </a:lnTo>
                  <a:lnTo>
                    <a:pt x="55" y="175"/>
                  </a:lnTo>
                  <a:lnTo>
                    <a:pt x="56" y="190"/>
                  </a:lnTo>
                  <a:lnTo>
                    <a:pt x="56" y="210"/>
                  </a:lnTo>
                  <a:lnTo>
                    <a:pt x="56" y="1064"/>
                  </a:lnTo>
                  <a:lnTo>
                    <a:pt x="56" y="1088"/>
                  </a:lnTo>
                  <a:lnTo>
                    <a:pt x="57" y="1109"/>
                  </a:lnTo>
                  <a:lnTo>
                    <a:pt x="58" y="1134"/>
                  </a:lnTo>
                  <a:lnTo>
                    <a:pt x="61" y="1143"/>
                  </a:lnTo>
                  <a:lnTo>
                    <a:pt x="63" y="1169"/>
                  </a:lnTo>
                  <a:lnTo>
                    <a:pt x="66" y="1184"/>
                  </a:lnTo>
                  <a:lnTo>
                    <a:pt x="69" y="1204"/>
                  </a:lnTo>
                  <a:lnTo>
                    <a:pt x="73" y="1219"/>
                  </a:lnTo>
                  <a:lnTo>
                    <a:pt x="76" y="1234"/>
                  </a:lnTo>
                  <a:lnTo>
                    <a:pt x="82" y="1239"/>
                  </a:lnTo>
                  <a:lnTo>
                    <a:pt x="86" y="1254"/>
                  </a:lnTo>
                  <a:lnTo>
                    <a:pt x="92" y="1264"/>
                  </a:lnTo>
                  <a:lnTo>
                    <a:pt x="97" y="1270"/>
                  </a:lnTo>
                  <a:lnTo>
                    <a:pt x="103" y="1279"/>
                  </a:lnTo>
                  <a:lnTo>
                    <a:pt x="108" y="1279"/>
                  </a:lnTo>
                  <a:lnTo>
                    <a:pt x="113" y="1279"/>
                  </a:lnTo>
                  <a:lnTo>
                    <a:pt x="108" y="1279"/>
                  </a:lnTo>
                  <a:lnTo>
                    <a:pt x="103" y="1284"/>
                  </a:lnTo>
                  <a:lnTo>
                    <a:pt x="97" y="1294"/>
                  </a:lnTo>
                  <a:lnTo>
                    <a:pt x="92" y="1299"/>
                  </a:lnTo>
                  <a:lnTo>
                    <a:pt x="86" y="1304"/>
                  </a:lnTo>
                  <a:lnTo>
                    <a:pt x="82" y="1314"/>
                  </a:lnTo>
                  <a:lnTo>
                    <a:pt x="76" y="1330"/>
                  </a:lnTo>
                  <a:lnTo>
                    <a:pt x="73" y="1344"/>
                  </a:lnTo>
                  <a:lnTo>
                    <a:pt x="69" y="1359"/>
                  </a:lnTo>
                  <a:lnTo>
                    <a:pt x="66" y="1374"/>
                  </a:lnTo>
                  <a:lnTo>
                    <a:pt x="63" y="1385"/>
                  </a:lnTo>
                  <a:lnTo>
                    <a:pt x="61" y="1410"/>
                  </a:lnTo>
                  <a:lnTo>
                    <a:pt x="58" y="1430"/>
                  </a:lnTo>
                  <a:lnTo>
                    <a:pt x="57" y="1455"/>
                  </a:lnTo>
                  <a:lnTo>
                    <a:pt x="56" y="1465"/>
                  </a:lnTo>
                  <a:lnTo>
                    <a:pt x="56" y="1490"/>
                  </a:lnTo>
                  <a:lnTo>
                    <a:pt x="56" y="2344"/>
                  </a:lnTo>
                  <a:lnTo>
                    <a:pt x="56" y="2368"/>
                  </a:lnTo>
                  <a:lnTo>
                    <a:pt x="55" y="2388"/>
                  </a:lnTo>
                  <a:lnTo>
                    <a:pt x="54" y="2409"/>
                  </a:lnTo>
                  <a:lnTo>
                    <a:pt x="52" y="2423"/>
                  </a:lnTo>
                  <a:lnTo>
                    <a:pt x="49" y="2449"/>
                  </a:lnTo>
                  <a:lnTo>
                    <a:pt x="47" y="2459"/>
                  </a:lnTo>
                  <a:lnTo>
                    <a:pt x="43" y="2484"/>
                  </a:lnTo>
                  <a:lnTo>
                    <a:pt x="39" y="2498"/>
                  </a:lnTo>
                  <a:lnTo>
                    <a:pt x="36" y="2514"/>
                  </a:lnTo>
                  <a:lnTo>
                    <a:pt x="31" y="2519"/>
                  </a:lnTo>
                  <a:lnTo>
                    <a:pt x="27" y="2534"/>
                  </a:lnTo>
                  <a:lnTo>
                    <a:pt x="21" y="2539"/>
                  </a:lnTo>
                  <a:lnTo>
                    <a:pt x="17" y="2549"/>
                  </a:lnTo>
                  <a:lnTo>
                    <a:pt x="11" y="2554"/>
                  </a:lnTo>
                  <a:lnTo>
                    <a:pt x="5" y="2554"/>
                  </a:lnTo>
                  <a:lnTo>
                    <a:pt x="0" y="2554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54">
              <a:extLst>
                <a:ext uri="{FF2B5EF4-FFF2-40B4-BE49-F238E27FC236}">
                  <a16:creationId xmlns:a16="http://schemas.microsoft.com/office/drawing/2014/main" id="{3E546BB3-9140-467D-BD01-90B17A0B6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4250" y="3500438"/>
              <a:ext cx="381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. . .</a:t>
              </a:r>
              <a:endPara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4" name="Group 71">
              <a:extLst>
                <a:ext uri="{FF2B5EF4-FFF2-40B4-BE49-F238E27FC236}">
                  <a16:creationId xmlns:a16="http://schemas.microsoft.com/office/drawing/2014/main" id="{BEFBA6AF-041C-4A69-A026-5F5AB83738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6557" y="1054101"/>
              <a:ext cx="255588" cy="1727200"/>
              <a:chOff x="5012" y="664"/>
              <a:chExt cx="161" cy="1088"/>
            </a:xfrm>
          </p:grpSpPr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0EB6AB05-97D3-4DDF-8AAF-3C2ED4064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2" y="664"/>
                <a:ext cx="161" cy="321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4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" name="AutoShape 69">
                <a:extLst>
                  <a:ext uri="{FF2B5EF4-FFF2-40B4-BE49-F238E27FC236}">
                    <a16:creationId xmlns:a16="http://schemas.microsoft.com/office/drawing/2014/main" id="{E1D5899E-1349-45BF-B13B-2E81F3C79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" y="1026"/>
                <a:ext cx="91" cy="726"/>
              </a:xfrm>
              <a:prstGeom prst="downArrow">
                <a:avLst>
                  <a:gd name="adj1" fmla="val 50000"/>
                  <a:gd name="adj2" fmla="val 199451"/>
                </a:avLst>
              </a:prstGeom>
              <a:solidFill>
                <a:srgbClr val="C0C0C0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4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A7449366-9268-457A-83F9-41C637062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5801" y="3203576"/>
              <a:ext cx="27305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800" b="0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800" b="0" i="1" baseline="-250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247BAF3D-BC0C-4412-9D45-5B72B57EE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8626" y="3411538"/>
              <a:ext cx="27305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800" b="0" i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800" b="0" i="1" baseline="-250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0FA358D9-C474-42AE-9A5E-478A37648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394" y="703263"/>
              <a:ext cx="2033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000" b="0" i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9DF3FB74-0810-4455-A512-1BC246448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5635" y="703263"/>
              <a:ext cx="14266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000" b="0" i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4" name="Rectangle 67">
            <a:extLst>
              <a:ext uri="{FF2B5EF4-FFF2-40B4-BE49-F238E27FC236}">
                <a16:creationId xmlns:a16="http://schemas.microsoft.com/office/drawing/2014/main" id="{54FE2349-2968-4073-96F7-F279C1215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657" y="1066800"/>
            <a:ext cx="255588" cy="509588"/>
          </a:xfrm>
          <a:prstGeom prst="rect">
            <a:avLst/>
          </a:prstGeom>
          <a:solidFill>
            <a:srgbClr val="C0C0C0"/>
          </a:solidFill>
          <a:ln w="1270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AutoShape 69">
            <a:extLst>
              <a:ext uri="{FF2B5EF4-FFF2-40B4-BE49-F238E27FC236}">
                <a16:creationId xmlns:a16="http://schemas.microsoft.com/office/drawing/2014/main" id="{4A3D7F57-C00F-445D-A59D-3C18EBF83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95" y="1641475"/>
            <a:ext cx="144463" cy="1152525"/>
          </a:xfrm>
          <a:prstGeom prst="downArrow">
            <a:avLst>
              <a:gd name="adj1" fmla="val 50000"/>
              <a:gd name="adj2" fmla="val 199451"/>
            </a:avLst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E82775DA-13D4-44BA-8C1B-F0F8EA705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Block Nested-Loop Join (Cont.)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F37E906A-29CE-4F32-8E47-5619B341BD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22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Improvements to nested loop and block nested loop algorithms: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2200" dirty="0">
                <a:ea typeface="ＭＳ Ｐゴシック" panose="020B0600070205080204" pitchFamily="34" charset="-128"/>
              </a:rPr>
              <a:t>In block nested-loop, use </a:t>
            </a:r>
            <a:r>
              <a:rPr lang="en-US" altLang="zh-CN" sz="2200" i="1" dirty="0">
                <a:ea typeface="ＭＳ Ｐゴシック" panose="020B0600070205080204" pitchFamily="34" charset="-128"/>
              </a:rPr>
              <a:t>M - </a:t>
            </a:r>
            <a:r>
              <a:rPr lang="en-US" altLang="zh-CN" sz="2200" dirty="0">
                <a:ea typeface="ＭＳ Ｐゴシック" panose="020B0600070205080204" pitchFamily="34" charset="-128"/>
              </a:rPr>
              <a:t>2 disk blocks as blocking unit for outer relations, where </a:t>
            </a:r>
            <a:r>
              <a:rPr lang="en-US" altLang="zh-CN" sz="2200" i="1" dirty="0">
                <a:ea typeface="ＭＳ Ｐゴシック" panose="020B0600070205080204" pitchFamily="34" charset="-128"/>
              </a:rPr>
              <a:t>M</a:t>
            </a:r>
            <a:r>
              <a:rPr lang="en-US" altLang="zh-CN" sz="2200" dirty="0">
                <a:ea typeface="ＭＳ Ｐゴシック" panose="020B0600070205080204" pitchFamily="34" charset="-128"/>
              </a:rPr>
              <a:t> = memory size in blocks; use remaining two blocks to buffer inner relation and output</a:t>
            </a:r>
          </a:p>
          <a:p>
            <a:pPr marL="857250" lvl="2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2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 Cost =   </a:t>
            </a:r>
            <a:r>
              <a:rPr lang="en-US" altLang="zh-CN" sz="22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2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2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2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zh-CN" sz="22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(M-2)</a:t>
            </a:r>
            <a:r>
              <a:rPr lang="en-US" altLang="zh-CN" sz="22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</a:t>
            </a:r>
            <a:r>
              <a:rPr lang="en-US" altLang="zh-CN" sz="22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b</a:t>
            </a:r>
            <a:r>
              <a:rPr lang="en-US" altLang="zh-CN" sz="22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2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zh-CN" sz="22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2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2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block transfers</a:t>
            </a:r>
            <a:r>
              <a:rPr lang="en-US" altLang="zh-CN" sz="22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</a:p>
          <a:p>
            <a:pPr marL="857250" lvl="2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2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		+  2 </a:t>
            </a:r>
            <a:r>
              <a:rPr lang="en-US" altLang="zh-CN" sz="22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200" b="1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2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2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zh-CN" sz="22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(M-2)</a:t>
            </a:r>
            <a:r>
              <a:rPr lang="en-US" altLang="zh-CN" sz="22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seeks</a:t>
            </a:r>
            <a:endParaRPr lang="en-US" altLang="zh-CN" sz="22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2200" dirty="0">
                <a:ea typeface="ＭＳ Ｐゴシック" panose="020B0600070205080204" pitchFamily="34" charset="-128"/>
              </a:rPr>
              <a:t>If </a:t>
            </a:r>
            <a:r>
              <a:rPr lang="en-US" altLang="zh-CN" sz="2200" dirty="0" err="1">
                <a:ea typeface="ＭＳ Ｐゴシック" panose="020B0600070205080204" pitchFamily="34" charset="-128"/>
              </a:rPr>
              <a:t>equi</a:t>
            </a:r>
            <a:r>
              <a:rPr lang="en-US" altLang="zh-CN" sz="2200" dirty="0">
                <a:ea typeface="ＭＳ Ｐゴシック" panose="020B0600070205080204" pitchFamily="34" charset="-128"/>
              </a:rPr>
              <a:t>-join attribute forms a key or inner relation, stop inner loop on first match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2200" dirty="0">
                <a:ea typeface="ＭＳ Ｐゴシック" panose="020B0600070205080204" pitchFamily="34" charset="-128"/>
              </a:rPr>
              <a:t>Scan inner loop forward and backward alternately, to make use of the blocks remaining in buffer (with LRU replacement)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2200" dirty="0">
                <a:ea typeface="ＭＳ Ｐゴシック" panose="020B0600070205080204" pitchFamily="34" charset="-128"/>
              </a:rPr>
              <a:t>Use index on inner relation if available (next slide)</a:t>
            </a:r>
          </a:p>
        </p:txBody>
      </p:sp>
    </p:spTree>
    <p:extLst>
      <p:ext uri="{BB962C8B-B14F-4D97-AF65-F5344CB8AC3E}">
        <p14:creationId xmlns:p14="http://schemas.microsoft.com/office/powerpoint/2010/main" val="91326165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29D9C02A-02CE-419E-9C9B-4732F0C683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Indexed Nested-Loop Join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0534A079-9760-4F25-B07D-A757F114DD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eaLnBrk="0" hangingPunct="0">
              <a:lnSpc>
                <a:spcPct val="90000"/>
              </a:lnSpc>
              <a:buClr>
                <a:srgbClr val="CC3300"/>
              </a:buClr>
              <a:buFont typeface="Monotype Sorts" charset="2"/>
              <a:buChar char="n"/>
            </a:pPr>
            <a:r>
              <a:rPr lang="en-US" altLang="zh-CN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Index lookups can replace file scans if</a:t>
            </a:r>
          </a:p>
          <a:p>
            <a:pPr lvl="1" eaLnBrk="0" hangingPunct="0">
              <a:lnSpc>
                <a:spcPct val="90000"/>
              </a:lnSpc>
              <a:buClr>
                <a:srgbClr val="FF9933"/>
              </a:buClr>
              <a:buFont typeface="Monotype Sorts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join is an </a:t>
            </a:r>
            <a:r>
              <a:rPr lang="en-US" altLang="zh-CN" sz="1800" dirty="0" err="1">
                <a:solidFill>
                  <a:srgbClr val="000000"/>
                </a:solidFill>
                <a:ea typeface="ＭＳ Ｐゴシック" panose="020B0600070205080204" pitchFamily="34" charset="-128"/>
              </a:rPr>
              <a:t>equi</a:t>
            </a:r>
            <a:r>
              <a:rPr lang="en-US" altLang="zh-CN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-join or natural join and</a:t>
            </a:r>
          </a:p>
          <a:p>
            <a:pPr lvl="1" eaLnBrk="0" hangingPunct="0">
              <a:lnSpc>
                <a:spcPct val="90000"/>
              </a:lnSpc>
              <a:buClr>
                <a:srgbClr val="FF9933"/>
              </a:buClr>
              <a:buFont typeface="Monotype Sorts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an index is available on the inner relation</a:t>
            </a:r>
            <a:r>
              <a:rPr lang="ja-JP" altLang="en-US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 join attribute</a:t>
            </a:r>
          </a:p>
          <a:p>
            <a:pPr lvl="2" eaLnBrk="0" hangingPunct="0"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Can construct an index just to compute a join.</a:t>
            </a:r>
          </a:p>
          <a:p>
            <a:pPr lvl="0" eaLnBrk="0" hangingPunct="0">
              <a:lnSpc>
                <a:spcPct val="90000"/>
              </a:lnSpc>
              <a:buClr>
                <a:srgbClr val="CC3300"/>
              </a:buClr>
              <a:buFont typeface="Monotype Sorts" charset="2"/>
              <a:buChar char="n"/>
            </a:pPr>
            <a:r>
              <a:rPr lang="en-US" altLang="zh-CN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For each tuple </a:t>
            </a:r>
            <a:r>
              <a:rPr lang="en-US" altLang="zh-CN" sz="20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i="1" baseline="-25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in the outer relation </a:t>
            </a:r>
            <a:r>
              <a:rPr lang="en-US" altLang="zh-CN" sz="20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r,</a:t>
            </a:r>
            <a:r>
              <a:rPr lang="en-US" altLang="zh-CN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use the index to look up tuples in </a:t>
            </a:r>
            <a:r>
              <a:rPr lang="en-US" altLang="zh-CN" sz="20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that satisfy the join condition with tuple </a:t>
            </a:r>
            <a:r>
              <a:rPr lang="en-US" altLang="zh-CN" sz="20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i="1" baseline="-25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i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.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93888E7-4229-48AF-91A2-0A4B4EDE9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340633"/>
              </p:ext>
            </p:extLst>
          </p:nvPr>
        </p:nvGraphicFramePr>
        <p:xfrm>
          <a:off x="1619250" y="3573463"/>
          <a:ext cx="6048375" cy="244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Microsoft Drawing 1.01" r:id="rId4" imgW="3484563" imgH="1409700" progId="MSDraw.1.01">
                  <p:embed/>
                </p:oleObj>
              </mc:Choice>
              <mc:Fallback>
                <p:oleObj name="Microsoft Drawing 1.01" r:id="rId4" imgW="3484563" imgH="1409700" progId="MSDraw.1.01">
                  <p:embed/>
                  <p:pic>
                    <p:nvPicPr>
                      <p:cNvPr id="75783" name="Object 4">
                        <a:extLst>
                          <a:ext uri="{FF2B5EF4-FFF2-40B4-BE49-F238E27FC236}">
                            <a16:creationId xmlns:a16="http://schemas.microsoft.com/office/drawing/2014/main" id="{BA43D365-69C3-43DD-8FFC-B32E982124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573463"/>
                        <a:ext cx="6048375" cy="244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43672672-CE18-4F15-A42C-F0665AF5EA7F}"/>
              </a:ext>
            </a:extLst>
          </p:cNvPr>
          <p:cNvSpPr/>
          <p:nvPr/>
        </p:nvSpPr>
        <p:spPr bwMode="auto">
          <a:xfrm>
            <a:off x="3711575" y="3540126"/>
            <a:ext cx="501650" cy="3111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rPr>
              <a:t>r</a:t>
            </a:r>
            <a:endParaRPr kumimoji="0" lang="zh-CN" alt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4BE8F2-3694-490A-A225-F770417396CD}"/>
              </a:ext>
            </a:extLst>
          </p:cNvPr>
          <p:cNvSpPr/>
          <p:nvPr/>
        </p:nvSpPr>
        <p:spPr bwMode="auto">
          <a:xfrm>
            <a:off x="7023100" y="4634706"/>
            <a:ext cx="501650" cy="45799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rPr>
              <a:t>s</a:t>
            </a:r>
            <a:endParaRPr kumimoji="0" lang="zh-CN" alt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D3B840-8E88-4C7A-AC5E-B4F11B834D7F}"/>
              </a:ext>
            </a:extLst>
          </p:cNvPr>
          <p:cNvSpPr/>
          <p:nvPr/>
        </p:nvSpPr>
        <p:spPr bwMode="auto">
          <a:xfrm>
            <a:off x="3619500" y="5730874"/>
            <a:ext cx="501650" cy="45799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rPr>
              <a:t>s</a:t>
            </a:r>
            <a:endParaRPr kumimoji="0" lang="zh-CN" alt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26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29D9C02A-02CE-419E-9C9B-4732F0C683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Indexed Nested-Loop Join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0534A079-9760-4F25-B07D-A757F114DD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>
                <a:ea typeface="ＭＳ Ｐゴシック" panose="020B0600070205080204" pitchFamily="34" charset="-128"/>
              </a:rPr>
              <a:t>Worst case:  buffer has space for only one page of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r</a:t>
            </a:r>
            <a:r>
              <a:rPr lang="en-US" altLang="zh-CN" sz="2400" dirty="0">
                <a:ea typeface="ＭＳ Ｐゴシック" panose="020B0600070205080204" pitchFamily="34" charset="-128"/>
              </a:rPr>
              <a:t>, and, for each tuple in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r</a:t>
            </a:r>
            <a:r>
              <a:rPr lang="en-US" altLang="zh-CN" sz="2400" dirty="0">
                <a:ea typeface="ＭＳ Ｐゴシック" panose="020B0600070205080204" pitchFamily="34" charset="-128"/>
              </a:rPr>
              <a:t>, we perform an index lookup on </a:t>
            </a:r>
            <a:r>
              <a:rPr lang="en-US" altLang="zh-CN" sz="2400" i="1" dirty="0">
                <a:ea typeface="ＭＳ Ｐゴシック" panose="020B0600070205080204" pitchFamily="34" charset="-128"/>
              </a:rPr>
              <a:t>s.</a:t>
            </a:r>
            <a:endParaRPr lang="en-US" altLang="zh-CN" sz="2400" dirty="0">
              <a:ea typeface="ＭＳ Ｐゴシック" panose="020B0600070205080204" pitchFamily="34" charset="-128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>
                <a:ea typeface="ＭＳ Ｐゴシック" panose="020B0600070205080204" pitchFamily="34" charset="-128"/>
              </a:rPr>
              <a:t>Cost of the join: 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+ </a:t>
            </a:r>
            <a:r>
              <a:rPr lang="en-US" altLang="zh-CN" sz="2400" b="1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) +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c</a:t>
            </a:r>
            <a:endParaRPr lang="en-US" altLang="zh-CN" sz="2400" b="1" dirty="0">
              <a:solidFill>
                <a:srgbClr val="FF0000"/>
              </a:solidFill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Where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is the cost of traversing index and fetching all matching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tuples for one tuple or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endParaRPr lang="en-US" altLang="zh-CN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>
              <a:spcBef>
                <a:spcPts val="600"/>
              </a:spcBef>
            </a:pP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can be estimated as cost of a single selection on </a:t>
            </a:r>
            <a:r>
              <a:rPr lang="en-US" altLang="zh-CN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dirty="0">
                <a:ea typeface="ＭＳ Ｐゴシック" panose="020B0600070205080204" pitchFamily="34" charset="-128"/>
                <a:sym typeface="Symbol" panose="05050102010706020507" pitchFamily="18" charset="2"/>
              </a:rPr>
              <a:t> using the join condition.</a:t>
            </a:r>
          </a:p>
          <a:p>
            <a:pPr>
              <a:spcBef>
                <a:spcPts val="600"/>
              </a:spcBef>
            </a:pP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If indices are available on join attributes of both 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s,</a:t>
            </a:r>
            <a:br>
              <a:rPr lang="en-US" altLang="zh-CN" sz="2400" i="1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zh-CN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use the relation with fewer tuples as the outer relation.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>
            <a:extLst>
              <a:ext uri="{FF2B5EF4-FFF2-40B4-BE49-F238E27FC236}">
                <a16:creationId xmlns:a16="http://schemas.microsoft.com/office/drawing/2014/main" id="{F9D568B7-6E8C-4E98-8EFF-BE6117ACAB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Example of Nested-Loop Join Costs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9C36D333-10EC-4A6F-80EB-432F5F6A35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>
                <a:ea typeface="ＭＳ Ｐゴシック" panose="020B0600070205080204" pitchFamily="34" charset="-128"/>
              </a:rPr>
              <a:t>Compute </a:t>
            </a:r>
            <a:r>
              <a:rPr lang="en-US" altLang="zh-CN" i="1">
                <a:ea typeface="ＭＳ Ｐゴシック" panose="020B0600070205080204" pitchFamily="34" charset="-128"/>
              </a:rPr>
              <a:t>student     takes, </a:t>
            </a:r>
            <a:r>
              <a:rPr lang="en-US" altLang="zh-CN">
                <a:ea typeface="ＭＳ Ｐゴシック" panose="020B0600070205080204" pitchFamily="34" charset="-128"/>
              </a:rPr>
              <a:t>with </a:t>
            </a:r>
            <a:r>
              <a:rPr lang="en-US" altLang="zh-CN" i="1">
                <a:ea typeface="ＭＳ Ｐゴシック" panose="020B0600070205080204" pitchFamily="34" charset="-128"/>
              </a:rPr>
              <a:t>student</a:t>
            </a:r>
            <a:r>
              <a:rPr lang="en-US" altLang="zh-CN">
                <a:ea typeface="ＭＳ Ｐゴシック" panose="020B0600070205080204" pitchFamily="34" charset="-128"/>
              </a:rPr>
              <a:t> as the outer relation.</a:t>
            </a:r>
          </a:p>
          <a:p>
            <a:r>
              <a:rPr lang="en-US" altLang="zh-CN">
                <a:ea typeface="ＭＳ Ｐゴシック" panose="020B0600070205080204" pitchFamily="34" charset="-128"/>
              </a:rPr>
              <a:t>Let </a:t>
            </a:r>
            <a:r>
              <a:rPr lang="en-US" altLang="zh-CN" i="1">
                <a:ea typeface="ＭＳ Ｐゴシック" panose="020B0600070205080204" pitchFamily="34" charset="-128"/>
              </a:rPr>
              <a:t>takes</a:t>
            </a:r>
            <a:r>
              <a:rPr lang="en-US" altLang="zh-CN">
                <a:ea typeface="ＭＳ Ｐゴシック" panose="020B0600070205080204" pitchFamily="34" charset="-128"/>
              </a:rPr>
              <a:t> have a primary B</a:t>
            </a:r>
            <a:r>
              <a:rPr lang="en-US" altLang="zh-CN" baseline="30000">
                <a:ea typeface="ＭＳ Ｐゴシック" panose="020B0600070205080204" pitchFamily="34" charset="-128"/>
              </a:rPr>
              <a:t>+</a:t>
            </a:r>
            <a:r>
              <a:rPr lang="en-US" altLang="zh-CN">
                <a:ea typeface="ＭＳ Ｐゴシック" panose="020B0600070205080204" pitchFamily="34" charset="-128"/>
              </a:rPr>
              <a:t>-tree index on the attribute </a:t>
            </a:r>
            <a:r>
              <a:rPr lang="en-US" altLang="zh-CN" i="1">
                <a:ea typeface="ＭＳ Ｐゴシック" panose="020B0600070205080204" pitchFamily="34" charset="-128"/>
              </a:rPr>
              <a:t>ID, </a:t>
            </a:r>
            <a:r>
              <a:rPr lang="en-US" altLang="zh-CN">
                <a:ea typeface="ＭＳ Ｐゴシック" panose="020B0600070205080204" pitchFamily="34" charset="-128"/>
              </a:rPr>
              <a:t>which contains 20 entries in each index node.</a:t>
            </a:r>
          </a:p>
          <a:p>
            <a:r>
              <a:rPr lang="en-US" altLang="zh-CN">
                <a:ea typeface="ＭＳ Ｐゴシック" panose="020B0600070205080204" pitchFamily="34" charset="-128"/>
              </a:rPr>
              <a:t>Since</a:t>
            </a:r>
            <a:r>
              <a:rPr lang="en-US" altLang="zh-CN" i="1">
                <a:ea typeface="ＭＳ Ｐゴシック" panose="020B0600070205080204" pitchFamily="34" charset="-128"/>
              </a:rPr>
              <a:t> takes </a:t>
            </a:r>
            <a:r>
              <a:rPr lang="en-US" altLang="zh-CN">
                <a:ea typeface="ＭＳ Ｐゴシック" panose="020B0600070205080204" pitchFamily="34" charset="-128"/>
              </a:rPr>
              <a:t>has 10,000 tuples, the height of the tree is 4, and one more access is needed to find the actual data</a:t>
            </a:r>
          </a:p>
          <a:p>
            <a:r>
              <a:rPr lang="en-US" altLang="zh-CN" i="1">
                <a:ea typeface="ＭＳ Ｐゴシック" panose="020B0600070205080204" pitchFamily="34" charset="-128"/>
              </a:rPr>
              <a:t>student</a:t>
            </a:r>
            <a:r>
              <a:rPr lang="en-US" altLang="zh-CN">
                <a:ea typeface="ＭＳ Ｐゴシック" panose="020B0600070205080204" pitchFamily="34" charset="-128"/>
              </a:rPr>
              <a:t> has 5000 tuples</a:t>
            </a:r>
          </a:p>
          <a:p>
            <a:r>
              <a:rPr lang="en-US" altLang="zh-CN">
                <a:ea typeface="ＭＳ Ｐゴシック" panose="020B0600070205080204" pitchFamily="34" charset="-128"/>
                <a:sym typeface="Greek Symbols" pitchFamily="18" charset="2"/>
              </a:rPr>
              <a:t>Cost of block nested loops join</a:t>
            </a:r>
          </a:p>
          <a:p>
            <a:pPr lvl="1"/>
            <a:r>
              <a:rPr lang="en-US" altLang="zh-CN">
                <a:ea typeface="ＭＳ Ｐゴシック" panose="020B0600070205080204" pitchFamily="34" charset="-128"/>
                <a:sym typeface="Greek Symbols" pitchFamily="18" charset="2"/>
              </a:rPr>
              <a:t>400*100 + 100 =  40,100 block transfers + 2 * 100 = 200 seeks</a:t>
            </a:r>
          </a:p>
          <a:p>
            <a:pPr lvl="2"/>
            <a:r>
              <a:rPr lang="en-US" altLang="zh-CN">
                <a:ea typeface="ＭＳ Ｐゴシック" panose="020B0600070205080204" pitchFamily="34" charset="-128"/>
                <a:sym typeface="Greek Symbols" pitchFamily="18" charset="2"/>
              </a:rPr>
              <a:t> assuming worst case memory </a:t>
            </a:r>
          </a:p>
          <a:p>
            <a:pPr lvl="2"/>
            <a:r>
              <a:rPr lang="en-US" altLang="zh-CN">
                <a:ea typeface="ＭＳ Ｐゴシック" panose="020B0600070205080204" pitchFamily="34" charset="-128"/>
                <a:sym typeface="Greek Symbols" pitchFamily="18" charset="2"/>
              </a:rPr>
              <a:t>may be significantly less with more memory</a:t>
            </a:r>
          </a:p>
          <a:p>
            <a:r>
              <a:rPr lang="en-US" altLang="zh-CN">
                <a:ea typeface="ＭＳ Ｐゴシック" panose="020B0600070205080204" pitchFamily="34" charset="-128"/>
                <a:sym typeface="Greek Symbols" pitchFamily="18" charset="2"/>
              </a:rPr>
              <a:t> </a:t>
            </a:r>
            <a:r>
              <a:rPr lang="en-US" altLang="zh-CN">
                <a:ea typeface="ＭＳ Ｐゴシック" panose="020B0600070205080204" pitchFamily="34" charset="-128"/>
              </a:rPr>
              <a:t>Cost of indexed nested loops join</a:t>
            </a:r>
          </a:p>
          <a:p>
            <a:pPr lvl="1">
              <a:lnSpc>
                <a:spcPct val="120000"/>
              </a:lnSpc>
            </a:pPr>
            <a:r>
              <a:rPr lang="en-US" altLang="zh-CN">
                <a:ea typeface="ＭＳ Ｐゴシック" panose="020B0600070205080204" pitchFamily="34" charset="-128"/>
                <a:sym typeface="Greek Symbols" pitchFamily="18" charset="2"/>
              </a:rPr>
              <a:t>100 + 5000 * 5 = 25,100  block transfers and seeks.</a:t>
            </a:r>
          </a:p>
          <a:p>
            <a:pPr lvl="1">
              <a:lnSpc>
                <a:spcPct val="120000"/>
              </a:lnSpc>
            </a:pPr>
            <a:r>
              <a:rPr lang="en-US" altLang="zh-CN">
                <a:ea typeface="ＭＳ Ｐゴシック" panose="020B0600070205080204" pitchFamily="34" charset="-128"/>
                <a:sym typeface="Greek Symbols" pitchFamily="18" charset="2"/>
              </a:rPr>
              <a:t>CPU cost likely to be less than that for block nested loops join </a:t>
            </a:r>
          </a:p>
        </p:txBody>
      </p:sp>
      <p:sp>
        <p:nvSpPr>
          <p:cNvPr id="72707" name="AutoShape 4">
            <a:extLst>
              <a:ext uri="{FF2B5EF4-FFF2-40B4-BE49-F238E27FC236}">
                <a16:creationId xmlns:a16="http://schemas.microsoft.com/office/drawing/2014/main" id="{DDC6DA0C-E853-4917-9725-93A3753E24D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052763" y="1216025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2682F2FD-FA9D-4AE0-B010-6590D96E1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Merge-Join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AC5CD762-AEA3-442B-AF45-0597072D86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1000" indent="-3810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sz="2400" dirty="0">
                <a:ea typeface="ＭＳ Ｐゴシック" panose="020B0600070205080204" pitchFamily="34" charset="-128"/>
              </a:rPr>
              <a:t>Sort both relations on their join attribute (if not already sorted on the join attributes).</a:t>
            </a:r>
          </a:p>
          <a:p>
            <a:pPr marL="381000" indent="-3810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sz="2400" dirty="0">
                <a:ea typeface="ＭＳ Ｐゴシック" panose="020B0600070205080204" pitchFamily="34" charset="-128"/>
              </a:rPr>
              <a:t>Merge the sorted relations to join them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dirty="0">
                <a:ea typeface="ＭＳ Ｐゴシック" panose="020B0600070205080204" pitchFamily="34" charset="-128"/>
              </a:rPr>
              <a:t>Join step is similar to the merge stage of the sort-merge algorithm.  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dirty="0">
                <a:ea typeface="ＭＳ Ｐゴシック" panose="020B0600070205080204" pitchFamily="34" charset="-128"/>
              </a:rPr>
              <a:t>Main difference is handling of duplicate values in join attribute — every pair with same value on join attribute must be matched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CN" dirty="0">
                <a:ea typeface="ＭＳ Ｐゴシック" panose="020B0600070205080204" pitchFamily="34" charset="-128"/>
              </a:rPr>
              <a:t>Detailed algorithm in book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>
            <a:extLst>
              <a:ext uri="{FF2B5EF4-FFF2-40B4-BE49-F238E27FC236}">
                <a16:creationId xmlns:a16="http://schemas.microsoft.com/office/drawing/2014/main" id="{CE49149E-481F-48E6-A7D8-3A694792F0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排序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归并连接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(sort-merge join)</a:t>
            </a:r>
          </a:p>
        </p:txBody>
      </p:sp>
      <p:sp>
        <p:nvSpPr>
          <p:cNvPr id="889859" name="Rectangle 3">
            <a:extLst>
              <a:ext uri="{FF2B5EF4-FFF2-40B4-BE49-F238E27FC236}">
                <a16:creationId xmlns:a16="http://schemas.microsoft.com/office/drawing/2014/main" id="{3BD9D1C5-04F1-402E-A345-333D2F7D21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824412"/>
          </a:xfrm>
        </p:spPr>
        <p:txBody>
          <a:bodyPr/>
          <a:lstStyle/>
          <a:p>
            <a:pPr eaLnBrk="1" hangingPunct="1">
              <a:spcBef>
                <a:spcPct val="20000"/>
              </a:spcBef>
            </a:pPr>
            <a:r>
              <a:rPr lang="en-US" altLang="zh-CN" sz="2100"/>
              <a:t>T1(</a:t>
            </a:r>
            <a:r>
              <a:rPr lang="en-US" altLang="zh-CN" sz="2100" u="sng"/>
              <a:t>a</a:t>
            </a:r>
            <a:r>
              <a:rPr lang="en-US" altLang="zh-CN" sz="2100"/>
              <a:t>, b) and T2(</a:t>
            </a:r>
            <a:r>
              <a:rPr lang="en-US" altLang="zh-CN" sz="2100" u="sng"/>
              <a:t>a</a:t>
            </a:r>
            <a:r>
              <a:rPr lang="en-US" altLang="zh-CN" sz="2100"/>
              <a:t>, c). </a:t>
            </a:r>
          </a:p>
          <a:p>
            <a:pPr eaLnBrk="1" hangingPunct="1">
              <a:spcBef>
                <a:spcPct val="20000"/>
              </a:spcBef>
            </a:pPr>
            <a:endParaRPr lang="en-US" altLang="zh-CN" sz="2100"/>
          </a:p>
          <a:p>
            <a:pPr eaLnBrk="1" hangingPunct="1">
              <a:spcBef>
                <a:spcPct val="20000"/>
              </a:spcBef>
            </a:pPr>
            <a:r>
              <a:rPr lang="en-US" altLang="zh-CN" sz="2100"/>
              <a:t>select *</a:t>
            </a:r>
            <a:br>
              <a:rPr lang="en-US" altLang="zh-CN" sz="2100"/>
            </a:br>
            <a:r>
              <a:rPr lang="en-US" altLang="zh-CN" sz="2100"/>
              <a:t>from T1, T2</a:t>
            </a:r>
            <a:br>
              <a:rPr lang="en-US" altLang="zh-CN" sz="2100"/>
            </a:br>
            <a:r>
              <a:rPr lang="en-US" altLang="zh-CN" sz="2100"/>
              <a:t>where T1.a = T2.a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zh-CN" sz="2100"/>
          </a:p>
          <a:p>
            <a:pPr eaLnBrk="1" hangingPunct="1">
              <a:spcBef>
                <a:spcPct val="20000"/>
              </a:spcBef>
            </a:pPr>
            <a:r>
              <a:rPr lang="en-US" altLang="zh-CN" sz="2100"/>
              <a:t>Two steps:</a:t>
            </a:r>
          </a:p>
          <a:p>
            <a:pPr lvl="1" eaLnBrk="1" hangingPunct="1"/>
            <a:r>
              <a:rPr lang="en-US" altLang="zh-CN" sz="2000">
                <a:solidFill>
                  <a:srgbClr val="FF3300"/>
                </a:solidFill>
              </a:rPr>
              <a:t>Sort</a:t>
            </a:r>
            <a:r>
              <a:rPr lang="en-US" altLang="zh-CN" sz="2000"/>
              <a:t> T1 by column ‘a’, and T2, too.</a:t>
            </a:r>
          </a:p>
          <a:p>
            <a:pPr lvl="2" eaLnBrk="1" hangingPunct="1"/>
            <a:r>
              <a:rPr lang="en-US" altLang="zh-CN" sz="1800"/>
              <a:t>External sort.</a:t>
            </a:r>
          </a:p>
          <a:p>
            <a:pPr lvl="1" eaLnBrk="1" hangingPunct="1"/>
            <a:r>
              <a:rPr lang="en-US" altLang="zh-CN" sz="2000">
                <a:solidFill>
                  <a:srgbClr val="FF3300"/>
                </a:solidFill>
              </a:rPr>
              <a:t>Merge</a:t>
            </a:r>
            <a:r>
              <a:rPr lang="en-US" altLang="zh-CN" sz="2000"/>
              <a:t> the sorted T1 and T2.</a:t>
            </a:r>
          </a:p>
          <a:p>
            <a:pPr lvl="2" eaLnBrk="1" hangingPunct="1"/>
            <a:r>
              <a:rPr lang="en-US" altLang="zh-CN" sz="1800"/>
              <a:t>In a way similar to the “merging step” in external sort.</a:t>
            </a:r>
          </a:p>
          <a:p>
            <a:pPr lvl="2" eaLnBrk="1" hangingPunct="1"/>
            <a:r>
              <a:rPr lang="en-US" altLang="zh-CN" sz="1800"/>
              <a:t>An example on the next slide.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859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>
            <a:extLst>
              <a:ext uri="{FF2B5EF4-FFF2-40B4-BE49-F238E27FC236}">
                <a16:creationId xmlns:a16="http://schemas.microsoft.com/office/drawing/2014/main" id="{E3D93849-83C4-4D2C-843F-C2CAB0DC5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排序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归并连接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例子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81926" name="Rectangle 3">
            <a:extLst>
              <a:ext uri="{FF2B5EF4-FFF2-40B4-BE49-F238E27FC236}">
                <a16:creationId xmlns:a16="http://schemas.microsoft.com/office/drawing/2014/main" id="{43DD503E-D411-46BD-BE57-13573DC75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4530725"/>
          </a:xfrm>
        </p:spPr>
        <p:txBody>
          <a:bodyPr/>
          <a:lstStyle/>
          <a:p>
            <a:pPr eaLnBrk="1" hangingPunct="1"/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简单起见，这里只显示</a:t>
            </a:r>
            <a:r>
              <a:rPr lang="en-US" altLang="zh-CN" sz="2800"/>
              <a:t>T1</a:t>
            </a:r>
            <a:r>
              <a:rPr lang="zh-CN" altLang="en-US" sz="2800"/>
              <a:t>和</a:t>
            </a:r>
            <a:r>
              <a:rPr lang="en-US" altLang="zh-CN" sz="2800"/>
              <a:t>T2</a:t>
            </a:r>
            <a:r>
              <a:rPr lang="zh-CN" altLang="en-US" sz="2800"/>
              <a:t>中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属性</a:t>
            </a:r>
            <a:r>
              <a:rPr lang="en-US" altLang="zh-CN" sz="2800" b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0">
                <a:latin typeface="黑体" panose="02010609060101010101" pitchFamily="49" charset="-122"/>
                <a:ea typeface="黑体" panose="02010609060101010101" pitchFamily="49" charset="-122"/>
              </a:rPr>
              <a:t>上的取值</a:t>
            </a:r>
          </a:p>
        </p:txBody>
      </p:sp>
      <p:graphicFrame>
        <p:nvGraphicFramePr>
          <p:cNvPr id="81927" name="Object 4">
            <a:extLst>
              <a:ext uri="{FF2B5EF4-FFF2-40B4-BE49-F238E27FC236}">
                <a16:creationId xmlns:a16="http://schemas.microsoft.com/office/drawing/2014/main" id="{C2BEB4A5-9874-4B22-B7B5-4DE7191AF3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2092325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8" name="Microsoft Drawing 1.01" r:id="rId3" imgW="3665538" imgH="1471613" progId="MSDraw.1.01">
                  <p:embed/>
                </p:oleObj>
              </mc:Choice>
              <mc:Fallback>
                <p:oleObj name="Microsoft Drawing 1.01" r:id="rId3" imgW="3665538" imgH="1471613" progId="MSDraw.1.01">
                  <p:embed/>
                  <p:pic>
                    <p:nvPicPr>
                      <p:cNvPr id="81927" name="Object 4">
                        <a:extLst>
                          <a:ext uri="{FF2B5EF4-FFF2-40B4-BE49-F238E27FC236}">
                            <a16:creationId xmlns:a16="http://schemas.microsoft.com/office/drawing/2014/main" id="{C2BEB4A5-9874-4B22-B7B5-4DE7191AF3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2092325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C173A5B0-4A88-43A6-A2DC-94A29E46DD9E}"/>
              </a:ext>
            </a:extLst>
          </p:cNvPr>
          <p:cNvGrpSpPr>
            <a:grpSpLocks/>
          </p:cNvGrpSpPr>
          <p:nvPr/>
        </p:nvGrpSpPr>
        <p:grpSpPr bwMode="auto">
          <a:xfrm>
            <a:off x="4508500" y="2066925"/>
            <a:ext cx="4635500" cy="1733550"/>
            <a:chOff x="2840" y="1302"/>
            <a:chExt cx="2920" cy="1092"/>
          </a:xfrm>
        </p:grpSpPr>
        <p:sp>
          <p:nvSpPr>
            <p:cNvPr id="81935" name="AutoShape 6">
              <a:extLst>
                <a:ext uri="{FF2B5EF4-FFF2-40B4-BE49-F238E27FC236}">
                  <a16:creationId xmlns:a16="http://schemas.microsoft.com/office/drawing/2014/main" id="{4B2BF9CC-6035-456D-BE9B-F71E21429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1640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1936" name="Object 7">
              <a:extLst>
                <a:ext uri="{FF2B5EF4-FFF2-40B4-BE49-F238E27FC236}">
                  <a16:creationId xmlns:a16="http://schemas.microsoft.com/office/drawing/2014/main" id="{D0323D5A-8B37-4C79-972E-307EADB7E1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1302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99" name="Microsoft Drawing 1.01" r:id="rId5" imgW="3665538" imgH="1471613" progId="MSDraw.1.01">
                    <p:embed/>
                  </p:oleObj>
                </mc:Choice>
                <mc:Fallback>
                  <p:oleObj name="Microsoft Drawing 1.01" r:id="rId5" imgW="3665538" imgH="1471613" progId="MSDraw.1.01">
                    <p:embed/>
                    <p:pic>
                      <p:nvPicPr>
                        <p:cNvPr id="81936" name="Object 7">
                          <a:extLst>
                            <a:ext uri="{FF2B5EF4-FFF2-40B4-BE49-F238E27FC236}">
                              <a16:creationId xmlns:a16="http://schemas.microsoft.com/office/drawing/2014/main" id="{D0323D5A-8B37-4C79-972E-307EADB7E12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1302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73D5E5CE-B9F4-4D7F-B243-86D6C9F5A9FA}"/>
              </a:ext>
            </a:extLst>
          </p:cNvPr>
          <p:cNvGrpSpPr>
            <a:grpSpLocks/>
          </p:cNvGrpSpPr>
          <p:nvPr/>
        </p:nvGrpSpPr>
        <p:grpSpPr bwMode="auto">
          <a:xfrm>
            <a:off x="4922838" y="3873500"/>
            <a:ext cx="4259262" cy="2149475"/>
            <a:chOff x="3101" y="2440"/>
            <a:chExt cx="2683" cy="1354"/>
          </a:xfrm>
        </p:grpSpPr>
        <p:sp>
          <p:nvSpPr>
            <p:cNvPr id="81933" name="AutoShape 9">
              <a:extLst>
                <a:ext uri="{FF2B5EF4-FFF2-40B4-BE49-F238E27FC236}">
                  <a16:creationId xmlns:a16="http://schemas.microsoft.com/office/drawing/2014/main" id="{D25FCA0D-69AD-4055-B129-8276072C0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44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1934" name="Object 10">
              <a:extLst>
                <a:ext uri="{FF2B5EF4-FFF2-40B4-BE49-F238E27FC236}">
                  <a16:creationId xmlns:a16="http://schemas.microsoft.com/office/drawing/2014/main" id="{7A954DF8-BF5F-46C0-9EF8-BCC6C950A5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1" y="2702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00" name="Microsoft Drawing 1.01" r:id="rId7" imgW="3665538" imgH="1471613" progId="MSDraw.1.01">
                    <p:embed/>
                  </p:oleObj>
                </mc:Choice>
                <mc:Fallback>
                  <p:oleObj name="Microsoft Drawing 1.01" r:id="rId7" imgW="3665538" imgH="1471613" progId="MSDraw.1.01">
                    <p:embed/>
                    <p:pic>
                      <p:nvPicPr>
                        <p:cNvPr id="81934" name="Object 10">
                          <a:extLst>
                            <a:ext uri="{FF2B5EF4-FFF2-40B4-BE49-F238E27FC236}">
                              <a16:creationId xmlns:a16="http://schemas.microsoft.com/office/drawing/2014/main" id="{7A954DF8-BF5F-46C0-9EF8-BCC6C950A5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1" y="2702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659842E2-1F62-47A7-A587-54EF3887146B}"/>
              </a:ext>
            </a:extLst>
          </p:cNvPr>
          <p:cNvGrpSpPr>
            <a:grpSpLocks/>
          </p:cNvGrpSpPr>
          <p:nvPr/>
        </p:nvGrpSpPr>
        <p:grpSpPr bwMode="auto">
          <a:xfrm>
            <a:off x="300038" y="4352925"/>
            <a:ext cx="4602162" cy="1733550"/>
            <a:chOff x="189" y="2742"/>
            <a:chExt cx="2899" cy="1092"/>
          </a:xfrm>
        </p:grpSpPr>
        <p:sp>
          <p:nvSpPr>
            <p:cNvPr id="81931" name="AutoShape 12">
              <a:extLst>
                <a:ext uri="{FF2B5EF4-FFF2-40B4-BE49-F238E27FC236}">
                  <a16:creationId xmlns:a16="http://schemas.microsoft.com/office/drawing/2014/main" id="{642647A7-02F4-4D96-B810-E8EAC3762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" y="3288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1932" name="Object 13">
              <a:extLst>
                <a:ext uri="{FF2B5EF4-FFF2-40B4-BE49-F238E27FC236}">
                  <a16:creationId xmlns:a16="http://schemas.microsoft.com/office/drawing/2014/main" id="{38707504-8D70-41EE-A0B0-C5331DBCEA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" y="2742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01" name="Microsoft Drawing 1.01" r:id="rId9" imgW="3665538" imgH="1471613" progId="MSDraw.1.01">
                    <p:embed/>
                  </p:oleObj>
                </mc:Choice>
                <mc:Fallback>
                  <p:oleObj name="Microsoft Drawing 1.01" r:id="rId9" imgW="3665538" imgH="1471613" progId="MSDraw.1.01">
                    <p:embed/>
                    <p:pic>
                      <p:nvPicPr>
                        <p:cNvPr id="81932" name="Object 13">
                          <a:extLst>
                            <a:ext uri="{FF2B5EF4-FFF2-40B4-BE49-F238E27FC236}">
                              <a16:creationId xmlns:a16="http://schemas.microsoft.com/office/drawing/2014/main" id="{38707504-8D70-41EE-A0B0-C5331DBCEA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" y="2742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94" name="Rectangle 2">
            <a:extLst>
              <a:ext uri="{FF2B5EF4-FFF2-40B4-BE49-F238E27FC236}">
                <a16:creationId xmlns:a16="http://schemas.microsoft.com/office/drawing/2014/main" id="{844B286D-0CA4-4355-BEE5-B7C608D3C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排序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归并连接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例子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graphicFrame>
        <p:nvGraphicFramePr>
          <p:cNvPr id="82950" name="Object 4">
            <a:extLst>
              <a:ext uri="{FF2B5EF4-FFF2-40B4-BE49-F238E27FC236}">
                <a16:creationId xmlns:a16="http://schemas.microsoft.com/office/drawing/2014/main" id="{2674D74F-718D-49D7-B3E5-C0CA2301ED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338" y="1298575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name="Microsoft Drawing 1.01" r:id="rId3" imgW="3665538" imgH="1471613" progId="MSDraw.1.01">
                  <p:embed/>
                </p:oleObj>
              </mc:Choice>
              <mc:Fallback>
                <p:oleObj name="Microsoft Drawing 1.01" r:id="rId3" imgW="3665538" imgH="1471613" progId="MSDraw.1.01">
                  <p:embed/>
                  <p:pic>
                    <p:nvPicPr>
                      <p:cNvPr id="82950" name="Object 4">
                        <a:extLst>
                          <a:ext uri="{FF2B5EF4-FFF2-40B4-BE49-F238E27FC236}">
                            <a16:creationId xmlns:a16="http://schemas.microsoft.com/office/drawing/2014/main" id="{2674D74F-718D-49D7-B3E5-C0CA2301ED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1298575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92E4794C-B914-4758-AD2E-754B2D3D1A14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323975"/>
            <a:ext cx="4648200" cy="1733550"/>
            <a:chOff x="2832" y="702"/>
            <a:chExt cx="2928" cy="1092"/>
          </a:xfrm>
        </p:grpSpPr>
        <p:sp>
          <p:nvSpPr>
            <p:cNvPr id="82958" name="AutoShape 6">
              <a:extLst>
                <a:ext uri="{FF2B5EF4-FFF2-40B4-BE49-F238E27FC236}">
                  <a16:creationId xmlns:a16="http://schemas.microsoft.com/office/drawing/2014/main" id="{BCB844E6-11A3-472E-8F09-574D358A1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2959" name="Object 7">
              <a:extLst>
                <a:ext uri="{FF2B5EF4-FFF2-40B4-BE49-F238E27FC236}">
                  <a16:creationId xmlns:a16="http://schemas.microsoft.com/office/drawing/2014/main" id="{DF4FB313-73D2-47A4-85CB-22A93D98F1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702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23" name="Microsoft Drawing 1.01" r:id="rId5" imgW="3665538" imgH="1471613" progId="MSDraw.1.01">
                    <p:embed/>
                  </p:oleObj>
                </mc:Choice>
                <mc:Fallback>
                  <p:oleObj name="Microsoft Drawing 1.01" r:id="rId5" imgW="3665538" imgH="1471613" progId="MSDraw.1.01">
                    <p:embed/>
                    <p:pic>
                      <p:nvPicPr>
                        <p:cNvPr id="82959" name="Object 7">
                          <a:extLst>
                            <a:ext uri="{FF2B5EF4-FFF2-40B4-BE49-F238E27FC236}">
                              <a16:creationId xmlns:a16="http://schemas.microsoft.com/office/drawing/2014/main" id="{DF4FB313-73D2-47A4-85CB-22A93D98F1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702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846F6956-BA0F-4409-89BE-9D55CB7B9C63}"/>
              </a:ext>
            </a:extLst>
          </p:cNvPr>
          <p:cNvGrpSpPr>
            <a:grpSpLocks/>
          </p:cNvGrpSpPr>
          <p:nvPr/>
        </p:nvGrpSpPr>
        <p:grpSpPr bwMode="auto">
          <a:xfrm>
            <a:off x="4910138" y="3384550"/>
            <a:ext cx="4259262" cy="2428875"/>
            <a:chOff x="3093" y="2000"/>
            <a:chExt cx="2683" cy="1530"/>
          </a:xfrm>
        </p:grpSpPr>
        <p:sp>
          <p:nvSpPr>
            <p:cNvPr id="82956" name="AutoShape 9">
              <a:extLst>
                <a:ext uri="{FF2B5EF4-FFF2-40B4-BE49-F238E27FC236}">
                  <a16:creationId xmlns:a16="http://schemas.microsoft.com/office/drawing/2014/main" id="{5B9033B9-0C8A-4E19-A48A-A85AAA1AE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2957" name="Object 10">
              <a:extLst>
                <a:ext uri="{FF2B5EF4-FFF2-40B4-BE49-F238E27FC236}">
                  <a16:creationId xmlns:a16="http://schemas.microsoft.com/office/drawing/2014/main" id="{7077B502-F3D0-470A-939D-2B6927AE24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3" y="2438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24" name="Microsoft Drawing 1.01" r:id="rId7" imgW="3665538" imgH="1471613" progId="MSDraw.1.01">
                    <p:embed/>
                  </p:oleObj>
                </mc:Choice>
                <mc:Fallback>
                  <p:oleObj name="Microsoft Drawing 1.01" r:id="rId7" imgW="3665538" imgH="1471613" progId="MSDraw.1.01">
                    <p:embed/>
                    <p:pic>
                      <p:nvPicPr>
                        <p:cNvPr id="82957" name="Object 10">
                          <a:extLst>
                            <a:ext uri="{FF2B5EF4-FFF2-40B4-BE49-F238E27FC236}">
                              <a16:creationId xmlns:a16="http://schemas.microsoft.com/office/drawing/2014/main" id="{7077B502-F3D0-470A-939D-2B6927AE24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3" y="2438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C69F8B50-50E7-418E-BF81-892E67CA91E8}"/>
              </a:ext>
            </a:extLst>
          </p:cNvPr>
          <p:cNvGrpSpPr>
            <a:grpSpLocks/>
          </p:cNvGrpSpPr>
          <p:nvPr/>
        </p:nvGrpSpPr>
        <p:grpSpPr bwMode="auto">
          <a:xfrm>
            <a:off x="312738" y="4143375"/>
            <a:ext cx="4576762" cy="1733550"/>
            <a:chOff x="197" y="2478"/>
            <a:chExt cx="2883" cy="1092"/>
          </a:xfrm>
        </p:grpSpPr>
        <p:sp>
          <p:nvSpPr>
            <p:cNvPr id="82954" name="AutoShape 12">
              <a:extLst>
                <a:ext uri="{FF2B5EF4-FFF2-40B4-BE49-F238E27FC236}">
                  <a16:creationId xmlns:a16="http://schemas.microsoft.com/office/drawing/2014/main" id="{BEEB1F1A-B05E-49B9-9C3E-3B3C0DC47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2955" name="Object 13">
              <a:extLst>
                <a:ext uri="{FF2B5EF4-FFF2-40B4-BE49-F238E27FC236}">
                  <a16:creationId xmlns:a16="http://schemas.microsoft.com/office/drawing/2014/main" id="{CDE5074C-0FE6-437F-82FA-BBA05D0F40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" y="2478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25" name="Microsoft Drawing 1.01" r:id="rId9" imgW="3665538" imgH="1471613" progId="MSDraw.1.01">
                    <p:embed/>
                  </p:oleObj>
                </mc:Choice>
                <mc:Fallback>
                  <p:oleObj name="Microsoft Drawing 1.01" r:id="rId9" imgW="3665538" imgH="1471613" progId="MSDraw.1.01">
                    <p:embed/>
                    <p:pic>
                      <p:nvPicPr>
                        <p:cNvPr id="82955" name="Object 13">
                          <a:extLst>
                            <a:ext uri="{FF2B5EF4-FFF2-40B4-BE49-F238E27FC236}">
                              <a16:creationId xmlns:a16="http://schemas.microsoft.com/office/drawing/2014/main" id="{CDE5074C-0FE6-437F-82FA-BBA05D0F40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" y="2478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>
            <a:extLst>
              <a:ext uri="{FF2B5EF4-FFF2-40B4-BE49-F238E27FC236}">
                <a16:creationId xmlns:a16="http://schemas.microsoft.com/office/drawing/2014/main" id="{DB40FF16-148C-4D95-BDDB-46EC29F76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797703" name="Rectangle 7">
            <a:extLst>
              <a:ext uri="{FF2B5EF4-FFF2-40B4-BE49-F238E27FC236}">
                <a16:creationId xmlns:a16="http://schemas.microsoft.com/office/drawing/2014/main" id="{AD19EFF0-5C11-4FD0-9FBB-1CCC0972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8280400" cy="51133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Schema</a:t>
            </a:r>
          </a:p>
          <a:p>
            <a:pPr lvl="1" eaLnBrk="1" hangingPunct="1">
              <a:spcBef>
                <a:spcPct val="30000"/>
              </a:spcBef>
              <a:defRPr/>
            </a:pPr>
            <a:r>
              <a:rPr lang="en-US" altLang="zh-CN" sz="2800" b="0" i="1">
                <a:latin typeface="Times New Roman" charset="0"/>
              </a:rPr>
              <a:t>branch (branch_name, branch_city, assets)</a:t>
            </a:r>
          </a:p>
          <a:p>
            <a:pPr lvl="1" eaLnBrk="1" hangingPunct="1">
              <a:spcBef>
                <a:spcPct val="30000"/>
              </a:spcBef>
              <a:defRPr/>
            </a:pPr>
            <a:r>
              <a:rPr lang="en-US" altLang="zh-CN" sz="2800" b="0" i="1">
                <a:latin typeface="Times New Roman" charset="0"/>
              </a:rPr>
              <a:t>account (account_number, branch_name, balance)</a:t>
            </a:r>
          </a:p>
          <a:p>
            <a:pPr lvl="1" eaLnBrk="1" hangingPunct="1">
              <a:spcBef>
                <a:spcPct val="30000"/>
              </a:spcBef>
              <a:defRPr/>
            </a:pPr>
            <a:r>
              <a:rPr lang="en-US" altLang="zh-CN" sz="2800" b="0" i="1">
                <a:latin typeface="Times New Roman" charset="0"/>
              </a:rPr>
              <a:t>depositor (customer_name, account_number)</a:t>
            </a:r>
          </a:p>
          <a:p>
            <a:pPr lvl="1" eaLnBrk="1" hangingPunct="1">
              <a:spcBef>
                <a:spcPct val="30000"/>
              </a:spcBef>
              <a:defRPr/>
            </a:pPr>
            <a:endParaRPr lang="en-US" altLang="zh-CN" sz="2800" b="0" i="1">
              <a:latin typeface="Times New Roman" charset="0"/>
            </a:endParaRPr>
          </a:p>
          <a:p>
            <a:pPr eaLnBrk="1" hangingPunct="1">
              <a:defRPr/>
            </a:pPr>
            <a:r>
              <a:rPr lang="en-US" altLang="zh-CN" sz="2800" b="0" i="1">
                <a:solidFill>
                  <a:srgbClr val="0000FF"/>
                </a:solidFill>
                <a:latin typeface="Times New Roman" charset="0"/>
              </a:rPr>
              <a:t>Query:  Find the names of all customers with an account at a Brooklyn branch whose account balance is less than $1000.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0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>
            <a:extLst>
              <a:ext uri="{FF2B5EF4-FFF2-40B4-BE49-F238E27FC236}">
                <a16:creationId xmlns:a16="http://schemas.microsoft.com/office/drawing/2014/main" id="{EB48C1F7-3E2C-4ABC-98FA-735D21EF8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排序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归并连接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例子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graphicFrame>
        <p:nvGraphicFramePr>
          <p:cNvPr id="83974" name="Object 4">
            <a:extLst>
              <a:ext uri="{FF2B5EF4-FFF2-40B4-BE49-F238E27FC236}">
                <a16:creationId xmlns:a16="http://schemas.microsoft.com/office/drawing/2014/main" id="{2A3E7FB6-9BF4-4143-827A-221676A12C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038" y="1341438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6" name="Microsoft Drawing 1.01" r:id="rId3" imgW="3665538" imgH="1471613" progId="MSDraw.1.01">
                  <p:embed/>
                </p:oleObj>
              </mc:Choice>
              <mc:Fallback>
                <p:oleObj name="Microsoft Drawing 1.01" r:id="rId3" imgW="3665538" imgH="1471613" progId="MSDraw.1.01">
                  <p:embed/>
                  <p:pic>
                    <p:nvPicPr>
                      <p:cNvPr id="83974" name="Object 4">
                        <a:extLst>
                          <a:ext uri="{FF2B5EF4-FFF2-40B4-BE49-F238E27FC236}">
                            <a16:creationId xmlns:a16="http://schemas.microsoft.com/office/drawing/2014/main" id="{2A3E7FB6-9BF4-4143-827A-221676A12C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1341438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C6FD0CC4-1524-402A-A2E5-475D61351524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328738"/>
            <a:ext cx="4648200" cy="1733550"/>
            <a:chOff x="2832" y="758"/>
            <a:chExt cx="2928" cy="1092"/>
          </a:xfrm>
        </p:grpSpPr>
        <p:sp>
          <p:nvSpPr>
            <p:cNvPr id="83982" name="AutoShape 6">
              <a:extLst>
                <a:ext uri="{FF2B5EF4-FFF2-40B4-BE49-F238E27FC236}">
                  <a16:creationId xmlns:a16="http://schemas.microsoft.com/office/drawing/2014/main" id="{038276E3-F65C-4694-9A8E-A8EDFCD6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983" name="Object 7">
              <a:extLst>
                <a:ext uri="{FF2B5EF4-FFF2-40B4-BE49-F238E27FC236}">
                  <a16:creationId xmlns:a16="http://schemas.microsoft.com/office/drawing/2014/main" id="{AD265599-0A78-4106-A9A9-239807D7E5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758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7" name="Microsoft Drawing 1.01" r:id="rId5" imgW="3665538" imgH="1471613" progId="MSDraw.1.01">
                    <p:embed/>
                  </p:oleObj>
                </mc:Choice>
                <mc:Fallback>
                  <p:oleObj name="Microsoft Drawing 1.01" r:id="rId5" imgW="3665538" imgH="1471613" progId="MSDraw.1.01">
                    <p:embed/>
                    <p:pic>
                      <p:nvPicPr>
                        <p:cNvPr id="83983" name="Object 7">
                          <a:extLst>
                            <a:ext uri="{FF2B5EF4-FFF2-40B4-BE49-F238E27FC236}">
                              <a16:creationId xmlns:a16="http://schemas.microsoft.com/office/drawing/2014/main" id="{AD265599-0A78-4106-A9A9-239807D7E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758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DA775B4F-6447-499D-B822-A96EB20ED1FA}"/>
              </a:ext>
            </a:extLst>
          </p:cNvPr>
          <p:cNvGrpSpPr>
            <a:grpSpLocks/>
          </p:cNvGrpSpPr>
          <p:nvPr/>
        </p:nvGrpSpPr>
        <p:grpSpPr bwMode="auto">
          <a:xfrm>
            <a:off x="4897438" y="3300413"/>
            <a:ext cx="4259262" cy="2466975"/>
            <a:chOff x="3085" y="2000"/>
            <a:chExt cx="2683" cy="1554"/>
          </a:xfrm>
        </p:grpSpPr>
        <p:sp>
          <p:nvSpPr>
            <p:cNvPr id="83980" name="AutoShape 9">
              <a:extLst>
                <a:ext uri="{FF2B5EF4-FFF2-40B4-BE49-F238E27FC236}">
                  <a16:creationId xmlns:a16="http://schemas.microsoft.com/office/drawing/2014/main" id="{8DFB9400-F4D4-4A32-8A18-5443A813D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981" name="Object 10">
              <a:extLst>
                <a:ext uri="{FF2B5EF4-FFF2-40B4-BE49-F238E27FC236}">
                  <a16:creationId xmlns:a16="http://schemas.microsoft.com/office/drawing/2014/main" id="{63943495-DE3F-4B45-8813-7A36A8B628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5" y="2462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8" name="Microsoft Drawing 1.01" r:id="rId7" imgW="3665538" imgH="1471613" progId="MSDraw.1.01">
                    <p:embed/>
                  </p:oleObj>
                </mc:Choice>
                <mc:Fallback>
                  <p:oleObj name="Microsoft Drawing 1.01" r:id="rId7" imgW="3665538" imgH="1471613" progId="MSDraw.1.01">
                    <p:embed/>
                    <p:pic>
                      <p:nvPicPr>
                        <p:cNvPr id="83981" name="Object 10">
                          <a:extLst>
                            <a:ext uri="{FF2B5EF4-FFF2-40B4-BE49-F238E27FC236}">
                              <a16:creationId xmlns:a16="http://schemas.microsoft.com/office/drawing/2014/main" id="{63943495-DE3F-4B45-8813-7A36A8B628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5" y="2462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4415204C-B863-4FAC-8D7F-B5FC07D4EE8A}"/>
              </a:ext>
            </a:extLst>
          </p:cNvPr>
          <p:cNvGrpSpPr>
            <a:grpSpLocks/>
          </p:cNvGrpSpPr>
          <p:nvPr/>
        </p:nvGrpSpPr>
        <p:grpSpPr bwMode="auto">
          <a:xfrm>
            <a:off x="287338" y="4071938"/>
            <a:ext cx="4602162" cy="1733550"/>
            <a:chOff x="181" y="2486"/>
            <a:chExt cx="2899" cy="1092"/>
          </a:xfrm>
        </p:grpSpPr>
        <p:sp>
          <p:nvSpPr>
            <p:cNvPr id="83978" name="AutoShape 12">
              <a:extLst>
                <a:ext uri="{FF2B5EF4-FFF2-40B4-BE49-F238E27FC236}">
                  <a16:creationId xmlns:a16="http://schemas.microsoft.com/office/drawing/2014/main" id="{70ECFFDF-9BCB-4BC9-9DD1-BE6B108D6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979" name="Object 13">
              <a:extLst>
                <a:ext uri="{FF2B5EF4-FFF2-40B4-BE49-F238E27FC236}">
                  <a16:creationId xmlns:a16="http://schemas.microsoft.com/office/drawing/2014/main" id="{1F4D73A7-9C5B-4BA2-BF37-543307802A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1" y="2486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9" name="Microsoft Drawing 1.01" r:id="rId9" imgW="3665538" imgH="1471613" progId="MSDraw.1.01">
                    <p:embed/>
                  </p:oleObj>
                </mc:Choice>
                <mc:Fallback>
                  <p:oleObj name="Microsoft Drawing 1.01" r:id="rId9" imgW="3665538" imgH="1471613" progId="MSDraw.1.01">
                    <p:embed/>
                    <p:pic>
                      <p:nvPicPr>
                        <p:cNvPr id="83979" name="Object 13">
                          <a:extLst>
                            <a:ext uri="{FF2B5EF4-FFF2-40B4-BE49-F238E27FC236}">
                              <a16:creationId xmlns:a16="http://schemas.microsoft.com/office/drawing/2014/main" id="{1F4D73A7-9C5B-4BA2-BF37-543307802A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" y="2486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>
            <a:extLst>
              <a:ext uri="{FF2B5EF4-FFF2-40B4-BE49-F238E27FC236}">
                <a16:creationId xmlns:a16="http://schemas.microsoft.com/office/drawing/2014/main" id="{2098C277-EB2C-4DC3-A923-23A54D35C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排序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归并连接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例子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graphicFrame>
        <p:nvGraphicFramePr>
          <p:cNvPr id="84998" name="Object 4">
            <a:extLst>
              <a:ext uri="{FF2B5EF4-FFF2-40B4-BE49-F238E27FC236}">
                <a16:creationId xmlns:a16="http://schemas.microsoft.com/office/drawing/2014/main" id="{9C414884-EC22-4ABF-84D2-9638553A6F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738" y="1203325"/>
          <a:ext cx="425926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0" name="Microsoft Drawing 1.01" r:id="rId3" imgW="3665538" imgH="1471613" progId="MSDraw.1.01">
                  <p:embed/>
                </p:oleObj>
              </mc:Choice>
              <mc:Fallback>
                <p:oleObj name="Microsoft Drawing 1.01" r:id="rId3" imgW="3665538" imgH="1471613" progId="MSDraw.1.01">
                  <p:embed/>
                  <p:pic>
                    <p:nvPicPr>
                      <p:cNvPr id="84998" name="Object 4">
                        <a:extLst>
                          <a:ext uri="{FF2B5EF4-FFF2-40B4-BE49-F238E27FC236}">
                            <a16:creationId xmlns:a16="http://schemas.microsoft.com/office/drawing/2014/main" id="{9C414884-EC22-4ABF-84D2-9638553A6F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38" y="1203325"/>
                        <a:ext cx="425926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2FF5692D-F0BD-4D60-BAB2-D9783195C7E0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190625"/>
            <a:ext cx="4648200" cy="1733550"/>
            <a:chOff x="2832" y="750"/>
            <a:chExt cx="2928" cy="1092"/>
          </a:xfrm>
        </p:grpSpPr>
        <p:sp>
          <p:nvSpPr>
            <p:cNvPr id="85006" name="AutoShape 6">
              <a:extLst>
                <a:ext uri="{FF2B5EF4-FFF2-40B4-BE49-F238E27FC236}">
                  <a16:creationId xmlns:a16="http://schemas.microsoft.com/office/drawing/2014/main" id="{1CE9BC4E-C741-4A6E-98C7-A2302946F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97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5007" name="Object 7">
              <a:extLst>
                <a:ext uri="{FF2B5EF4-FFF2-40B4-BE49-F238E27FC236}">
                  <a16:creationId xmlns:a16="http://schemas.microsoft.com/office/drawing/2014/main" id="{50E6F9E2-3D32-4066-90D2-ABB56B8091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7" y="750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1" name="Microsoft Drawing 1.01" r:id="rId5" imgW="3665538" imgH="1471613" progId="MSDraw.1.01">
                    <p:embed/>
                  </p:oleObj>
                </mc:Choice>
                <mc:Fallback>
                  <p:oleObj name="Microsoft Drawing 1.01" r:id="rId5" imgW="3665538" imgH="1471613" progId="MSDraw.1.01">
                    <p:embed/>
                    <p:pic>
                      <p:nvPicPr>
                        <p:cNvPr id="85007" name="Object 7">
                          <a:extLst>
                            <a:ext uri="{FF2B5EF4-FFF2-40B4-BE49-F238E27FC236}">
                              <a16:creationId xmlns:a16="http://schemas.microsoft.com/office/drawing/2014/main" id="{50E6F9E2-3D32-4066-90D2-ABB56B8091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750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712EED43-10C5-4906-B7C0-70109566E144}"/>
              </a:ext>
            </a:extLst>
          </p:cNvPr>
          <p:cNvGrpSpPr>
            <a:grpSpLocks/>
          </p:cNvGrpSpPr>
          <p:nvPr/>
        </p:nvGrpSpPr>
        <p:grpSpPr bwMode="auto">
          <a:xfrm>
            <a:off x="4910138" y="3175000"/>
            <a:ext cx="4259262" cy="2428875"/>
            <a:chOff x="3093" y="2000"/>
            <a:chExt cx="2683" cy="1530"/>
          </a:xfrm>
        </p:grpSpPr>
        <p:sp>
          <p:nvSpPr>
            <p:cNvPr id="85004" name="AutoShape 9">
              <a:extLst>
                <a:ext uri="{FF2B5EF4-FFF2-40B4-BE49-F238E27FC236}">
                  <a16:creationId xmlns:a16="http://schemas.microsoft.com/office/drawing/2014/main" id="{0028A60F-48C9-45AF-A338-F1B95D17F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000"/>
              <a:ext cx="328" cy="24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5005" name="Object 10">
              <a:extLst>
                <a:ext uri="{FF2B5EF4-FFF2-40B4-BE49-F238E27FC236}">
                  <a16:creationId xmlns:a16="http://schemas.microsoft.com/office/drawing/2014/main" id="{B7EA2D40-8A1A-4C2E-AFF4-C6F9D7017D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3" y="2438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2" name="Microsoft Drawing 1.01" r:id="rId7" imgW="3665538" imgH="1471613" progId="MSDraw.1.01">
                    <p:embed/>
                  </p:oleObj>
                </mc:Choice>
                <mc:Fallback>
                  <p:oleObj name="Microsoft Drawing 1.01" r:id="rId7" imgW="3665538" imgH="1471613" progId="MSDraw.1.01">
                    <p:embed/>
                    <p:pic>
                      <p:nvPicPr>
                        <p:cNvPr id="85005" name="Object 10">
                          <a:extLst>
                            <a:ext uri="{FF2B5EF4-FFF2-40B4-BE49-F238E27FC236}">
                              <a16:creationId xmlns:a16="http://schemas.microsoft.com/office/drawing/2014/main" id="{B7EA2D40-8A1A-4C2E-AFF4-C6F9D7017D8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3" y="2438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27D90491-CA42-4057-A370-CE459E633E21}"/>
              </a:ext>
            </a:extLst>
          </p:cNvPr>
          <p:cNvGrpSpPr>
            <a:grpSpLocks/>
          </p:cNvGrpSpPr>
          <p:nvPr/>
        </p:nvGrpSpPr>
        <p:grpSpPr bwMode="auto">
          <a:xfrm>
            <a:off x="300038" y="3857625"/>
            <a:ext cx="4589462" cy="1733550"/>
            <a:chOff x="189" y="2430"/>
            <a:chExt cx="2891" cy="1092"/>
          </a:xfrm>
        </p:grpSpPr>
        <p:sp>
          <p:nvSpPr>
            <p:cNvPr id="85002" name="AutoShape 12">
              <a:extLst>
                <a:ext uri="{FF2B5EF4-FFF2-40B4-BE49-F238E27FC236}">
                  <a16:creationId xmlns:a16="http://schemas.microsoft.com/office/drawing/2014/main" id="{F3810ACC-E927-4A3F-A0FC-773FC60FE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896"/>
              <a:ext cx="240" cy="248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5003" name="Object 13">
              <a:extLst>
                <a:ext uri="{FF2B5EF4-FFF2-40B4-BE49-F238E27FC236}">
                  <a16:creationId xmlns:a16="http://schemas.microsoft.com/office/drawing/2014/main" id="{5988A3A7-9FFE-49AB-945F-E3D06E982A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" y="2430"/>
            <a:ext cx="2683" cy="10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3" name="Microsoft Drawing 1.01" r:id="rId9" imgW="3665538" imgH="1471613" progId="MSDraw.1.01">
                    <p:embed/>
                  </p:oleObj>
                </mc:Choice>
                <mc:Fallback>
                  <p:oleObj name="Microsoft Drawing 1.01" r:id="rId9" imgW="3665538" imgH="1471613" progId="MSDraw.1.01">
                    <p:embed/>
                    <p:pic>
                      <p:nvPicPr>
                        <p:cNvPr id="85003" name="Object 13">
                          <a:extLst>
                            <a:ext uri="{FF2B5EF4-FFF2-40B4-BE49-F238E27FC236}">
                              <a16:creationId xmlns:a16="http://schemas.microsoft.com/office/drawing/2014/main" id="{5988A3A7-9FFE-49AB-945F-E3D06E982A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" y="2430"/>
                          <a:ext cx="2683" cy="10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B373443C-E9F8-49B6-8942-FAF0C068DD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Merge-Join (Cont.)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0A0E6FAD-B5B4-4558-A40A-EA7A2AD8E0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ea typeface="ＭＳ Ｐゴシック" panose="020B0600070205080204" pitchFamily="34" charset="-128"/>
              </a:rPr>
              <a:t>Can be used only for </a:t>
            </a:r>
            <a:r>
              <a:rPr lang="en-US" altLang="zh-CN" sz="2000" dirty="0" err="1">
                <a:ea typeface="ＭＳ Ｐゴシック" panose="020B0600070205080204" pitchFamily="34" charset="-128"/>
              </a:rPr>
              <a:t>equi</a:t>
            </a:r>
            <a:r>
              <a:rPr lang="en-US" altLang="zh-CN" sz="2000" dirty="0">
                <a:ea typeface="ＭＳ Ｐゴシック" panose="020B0600070205080204" pitchFamily="34" charset="-128"/>
              </a:rPr>
              <a:t>-joins and natural joins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ea typeface="ＭＳ Ｐゴシック" panose="020B0600070205080204" pitchFamily="34" charset="-128"/>
              </a:rPr>
              <a:t>Each block needs to be read only once (assuming all tuples for any given value of the join attributes fit in memory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ea typeface="ＭＳ Ｐゴシック" panose="020B0600070205080204" pitchFamily="34" charset="-128"/>
              </a:rPr>
              <a:t>Thus the cost of merge join is: </a:t>
            </a:r>
            <a:br>
              <a:rPr lang="en-US" altLang="zh-CN" sz="2000" dirty="0">
                <a:ea typeface="ＭＳ Ｐゴシック" panose="020B0600070205080204" pitchFamily="34" charset="-128"/>
              </a:rPr>
            </a:b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zh-CN" sz="20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zh-CN" sz="20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+ 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 block transfers  + </a:t>
            </a: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zh-CN" sz="2000" i="1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 dirty="0" err="1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zh-CN" sz="2000" i="1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zh-CN" sz="2000" i="1" baseline="-25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  seeks</a:t>
            </a:r>
            <a:endParaRPr lang="en-US" altLang="zh-CN" sz="20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+ the cost of sorting if relations are unsorted.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3366CC"/>
                </a:solidFill>
                <a:ea typeface="ＭＳ Ｐゴシック" panose="020B0600070205080204" pitchFamily="34" charset="-128"/>
              </a:rPr>
              <a:t>hybrid merge-join</a:t>
            </a:r>
            <a:r>
              <a:rPr lang="en-US" altLang="zh-CN" sz="2000" b="1" dirty="0">
                <a:ea typeface="ＭＳ Ｐゴシック" panose="020B0600070205080204" pitchFamily="34" charset="-128"/>
              </a:rPr>
              <a:t>: </a:t>
            </a:r>
            <a:r>
              <a:rPr lang="en-US" altLang="zh-CN" sz="2000" dirty="0">
                <a:ea typeface="ＭＳ Ｐゴシック" panose="020B0600070205080204" pitchFamily="34" charset="-128"/>
              </a:rPr>
              <a:t>If one relation is sorted, and the other has a secondary B</a:t>
            </a:r>
            <a:r>
              <a:rPr lang="en-US" altLang="zh-CN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zh-CN" sz="2000" dirty="0">
                <a:ea typeface="ＭＳ Ｐゴシック" panose="020B0600070205080204" pitchFamily="34" charset="-128"/>
              </a:rPr>
              <a:t>-tree index on the join attribute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ea typeface="ＭＳ Ｐゴシック" panose="020B0600070205080204" pitchFamily="34" charset="-128"/>
              </a:rPr>
              <a:t>Merge the sorted relation with the leaf entries of the B</a:t>
            </a:r>
            <a:r>
              <a:rPr lang="en-US" altLang="zh-CN" sz="2000" baseline="30000" dirty="0">
                <a:ea typeface="ＭＳ Ｐゴシック" panose="020B0600070205080204" pitchFamily="34" charset="-128"/>
              </a:rPr>
              <a:t>+</a:t>
            </a:r>
            <a:r>
              <a:rPr lang="en-US" altLang="zh-CN" sz="2000" dirty="0">
                <a:ea typeface="ＭＳ Ｐゴシック" panose="020B0600070205080204" pitchFamily="34" charset="-128"/>
              </a:rPr>
              <a:t>-tree . 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ea typeface="ＭＳ Ｐゴシック" panose="020B0600070205080204" pitchFamily="34" charset="-128"/>
              </a:rPr>
              <a:t>Sort the result on the addresses of the unsorted relation</a:t>
            </a:r>
            <a:r>
              <a:rPr lang="ja-JP" altLang="en-US" sz="2000" dirty="0">
                <a:ea typeface="ＭＳ Ｐゴシック" panose="020B0600070205080204" pitchFamily="34" charset="-128"/>
              </a:rPr>
              <a:t>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tuples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ea typeface="ＭＳ Ｐゴシック" panose="020B0600070205080204" pitchFamily="34" charset="-128"/>
              </a:rPr>
              <a:t>Scan the unsorted relation in physical address order and merge with previous result, to replace addresses by the actual tuples</a:t>
            </a:r>
          </a:p>
          <a:p>
            <a:pPr lvl="2">
              <a:spcBef>
                <a:spcPts val="600"/>
              </a:spcBef>
            </a:pPr>
            <a:r>
              <a:rPr lang="en-US" altLang="zh-CN" dirty="0">
                <a:ea typeface="ＭＳ Ｐゴシック" panose="020B0600070205080204" pitchFamily="34" charset="-128"/>
              </a:rPr>
              <a:t>Sequential scan more efficient than random lookup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CA075C2D-58E5-4827-A5DA-F0B727508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Hash-Join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EEBE51E5-AEA6-4EFC-939C-571F905E5F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>
                <a:ea typeface="ＭＳ Ｐゴシック" panose="020B0600070205080204" pitchFamily="34" charset="-128"/>
              </a:rPr>
              <a:t>Applicable for equi-joins and natural joins.</a:t>
            </a:r>
          </a:p>
          <a:p>
            <a:r>
              <a:rPr lang="en-US" altLang="zh-CN" sz="2000">
                <a:ea typeface="ＭＳ Ｐゴシック" panose="020B0600070205080204" pitchFamily="34" charset="-128"/>
              </a:rPr>
              <a:t>A hash function</a:t>
            </a:r>
            <a:r>
              <a:rPr lang="en-US" altLang="zh-CN" sz="2000" i="1">
                <a:ea typeface="ＭＳ Ｐゴシック" panose="020B0600070205080204" pitchFamily="34" charset="-128"/>
              </a:rPr>
              <a:t> h</a:t>
            </a:r>
            <a:r>
              <a:rPr lang="en-US" altLang="zh-CN" sz="2000">
                <a:ea typeface="ＭＳ Ｐゴシック" panose="020B0600070205080204" pitchFamily="34" charset="-128"/>
              </a:rPr>
              <a:t> is used to partition tuples of both relations </a:t>
            </a:r>
          </a:p>
          <a:p>
            <a:r>
              <a:rPr lang="en-US" altLang="zh-CN" sz="2000" i="1">
                <a:ea typeface="ＭＳ Ｐゴシック" panose="020B0600070205080204" pitchFamily="34" charset="-128"/>
              </a:rPr>
              <a:t>h</a:t>
            </a:r>
            <a:r>
              <a:rPr lang="en-US" altLang="zh-CN" sz="2000">
                <a:ea typeface="ＭＳ Ｐゴシック" panose="020B0600070205080204" pitchFamily="34" charset="-128"/>
              </a:rPr>
              <a:t> maps </a:t>
            </a:r>
            <a:r>
              <a:rPr lang="en-US" altLang="zh-CN" sz="2000" i="1">
                <a:ea typeface="ＭＳ Ｐゴシック" panose="020B0600070205080204" pitchFamily="34" charset="-128"/>
              </a:rPr>
              <a:t>JoinAttrs</a:t>
            </a:r>
            <a:r>
              <a:rPr lang="en-US" altLang="zh-CN" sz="2000">
                <a:ea typeface="ＭＳ Ｐゴシック" panose="020B0600070205080204" pitchFamily="34" charset="-128"/>
              </a:rPr>
              <a:t> values to {0, 1, ..., </a:t>
            </a:r>
            <a:r>
              <a:rPr lang="en-US" altLang="zh-CN" sz="2000" i="1">
                <a:ea typeface="ＭＳ Ｐゴシック" panose="020B0600070205080204" pitchFamily="34" charset="-128"/>
              </a:rPr>
              <a:t>n</a:t>
            </a:r>
            <a:r>
              <a:rPr lang="en-US" altLang="zh-CN" sz="2000">
                <a:ea typeface="ＭＳ Ｐゴシック" panose="020B0600070205080204" pitchFamily="34" charset="-128"/>
              </a:rPr>
              <a:t>}, where </a:t>
            </a:r>
            <a:r>
              <a:rPr lang="en-US" altLang="zh-CN" sz="2000" i="1">
                <a:ea typeface="ＭＳ Ｐゴシック" panose="020B0600070205080204" pitchFamily="34" charset="-128"/>
              </a:rPr>
              <a:t>JoinAttrs </a:t>
            </a:r>
            <a:r>
              <a:rPr lang="en-US" altLang="zh-CN" sz="2000">
                <a:ea typeface="ＭＳ Ｐゴシック" panose="020B0600070205080204" pitchFamily="34" charset="-128"/>
              </a:rPr>
              <a:t>denotes the common attributes of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>
                <a:ea typeface="ＭＳ Ｐゴシック" panose="020B0600070205080204" pitchFamily="34" charset="-128"/>
              </a:rPr>
              <a:t> and </a:t>
            </a:r>
            <a:r>
              <a:rPr lang="en-US" altLang="zh-CN" sz="2000" i="1">
                <a:ea typeface="ＭＳ Ｐゴシック" panose="020B0600070205080204" pitchFamily="34" charset="-128"/>
              </a:rPr>
              <a:t>s </a:t>
            </a:r>
            <a:r>
              <a:rPr lang="en-US" altLang="zh-CN" sz="2000">
                <a:ea typeface="ＭＳ Ｐゴシック" panose="020B0600070205080204" pitchFamily="34" charset="-128"/>
              </a:rPr>
              <a:t>used in the natural join. </a:t>
            </a:r>
          </a:p>
          <a:p>
            <a:pPr lvl="1"/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0</a:t>
            </a:r>
            <a:r>
              <a:rPr lang="en-US" altLang="zh-CN" sz="2000" i="1">
                <a:ea typeface="ＭＳ Ｐゴシック" panose="020B0600070205080204" pitchFamily="34" charset="-128"/>
              </a:rPr>
              <a:t>, r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1</a:t>
            </a:r>
            <a:r>
              <a:rPr lang="en-US" altLang="zh-CN" sz="2000" i="1">
                <a:ea typeface="ＭＳ Ｐゴシック" panose="020B0600070205080204" pitchFamily="34" charset="-128"/>
              </a:rPr>
              <a:t>, . . ., r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n</a:t>
            </a:r>
            <a:r>
              <a:rPr lang="en-US" altLang="zh-CN" sz="2000">
                <a:ea typeface="ＭＳ Ｐゴシック" panose="020B0600070205080204" pitchFamily="34" charset="-128"/>
              </a:rPr>
              <a:t> denote partitions of </a:t>
            </a:r>
            <a:r>
              <a:rPr lang="en-US" altLang="zh-CN" sz="2000" i="1">
                <a:ea typeface="ＭＳ Ｐゴシック" panose="020B0600070205080204" pitchFamily="34" charset="-128"/>
              </a:rPr>
              <a:t>r </a:t>
            </a:r>
            <a:r>
              <a:rPr lang="en-US" altLang="zh-CN" sz="2000">
                <a:ea typeface="ＭＳ Ｐゴシック" panose="020B0600070205080204" pitchFamily="34" charset="-128"/>
              </a:rPr>
              <a:t>tuples</a:t>
            </a:r>
          </a:p>
          <a:p>
            <a:pPr lvl="2"/>
            <a:r>
              <a:rPr lang="en-US" altLang="zh-CN" sz="2000">
                <a:ea typeface="ＭＳ Ｐゴシック" panose="020B0600070205080204" pitchFamily="34" charset="-128"/>
              </a:rPr>
              <a:t>Each tuple </a:t>
            </a:r>
            <a:r>
              <a:rPr lang="en-US" altLang="zh-CN" sz="2000" i="1">
                <a:ea typeface="ＭＳ Ｐゴシック" panose="020B0600070205080204" pitchFamily="34" charset="-128"/>
              </a:rPr>
              <a:t>t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r</a:t>
            </a:r>
            <a:r>
              <a:rPr lang="en-US" altLang="zh-CN" sz="2000" i="1">
                <a:ea typeface="ＭＳ Ｐゴシック" panose="020B0600070205080204" pitchFamily="34" charset="-128"/>
              </a:rPr>
              <a:t>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i = h(t</a:t>
            </a:r>
            <a:r>
              <a:rPr lang="en-US" altLang="zh-CN" sz="28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zh-CN" sz="24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[JoinAttrs]).</a:t>
            </a:r>
          </a:p>
          <a:p>
            <a:pPr lvl="1"/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0</a:t>
            </a:r>
            <a:r>
              <a:rPr lang="en-US" altLang="zh-CN" sz="2000" i="1">
                <a:ea typeface="ＭＳ Ｐゴシック" panose="020B0600070205080204" pitchFamily="34" charset="-128"/>
              </a:rPr>
              <a:t>,, r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1</a:t>
            </a:r>
            <a:r>
              <a:rPr lang="en-US" altLang="zh-CN" sz="2000" i="1">
                <a:ea typeface="ＭＳ Ｐゴシック" panose="020B0600070205080204" pitchFamily="34" charset="-128"/>
              </a:rPr>
              <a:t>. . ., r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n</a:t>
            </a:r>
            <a:r>
              <a:rPr lang="en-US" altLang="zh-CN" sz="2000">
                <a:ea typeface="ＭＳ Ｐゴシック" panose="020B0600070205080204" pitchFamily="34" charset="-128"/>
              </a:rPr>
              <a:t> denotes partitions of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000">
                <a:ea typeface="ＭＳ Ｐゴシック" panose="020B0600070205080204" pitchFamily="34" charset="-128"/>
              </a:rPr>
              <a:t> tuples</a:t>
            </a:r>
          </a:p>
          <a:p>
            <a:pPr lvl="2"/>
            <a:r>
              <a:rPr lang="en-US" altLang="zh-CN" sz="2000">
                <a:ea typeface="ＭＳ Ｐゴシック" panose="020B0600070205080204" pitchFamily="34" charset="-128"/>
              </a:rPr>
              <a:t>Each tuple </a:t>
            </a:r>
            <a:r>
              <a:rPr lang="en-US" altLang="zh-CN" sz="2000" i="1">
                <a:ea typeface="ＭＳ Ｐゴシック" panose="020B0600070205080204" pitchFamily="34" charset="-128"/>
              </a:rPr>
              <a:t>t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s</a:t>
            </a:r>
            <a:r>
              <a:rPr lang="en-US" altLang="zh-CN" sz="2000" i="1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8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i = h(t</a:t>
            </a:r>
            <a:r>
              <a:rPr lang="en-US" altLang="zh-CN" sz="28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zh-CN" sz="2400" i="1" baseline="-2500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sz="2000" i="1">
                <a:ea typeface="ＭＳ Ｐゴシック" panose="020B0600070205080204" pitchFamily="34" charset="-128"/>
                <a:sym typeface="Symbol" panose="05050102010706020507" pitchFamily="18" charset="2"/>
              </a:rPr>
              <a:t>[JoinAttrs]).</a:t>
            </a:r>
          </a:p>
          <a:p>
            <a:pPr lvl="2"/>
            <a:endParaRPr lang="en-US" altLang="zh-CN" sz="2000" i="1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zh-CN" sz="2000" i="1">
                <a:ea typeface="ＭＳ Ｐゴシック" panose="020B0600070205080204" pitchFamily="34" charset="-128"/>
              </a:rPr>
              <a:t>Note: </a:t>
            </a:r>
            <a:r>
              <a:rPr lang="en-US" altLang="zh-CN" sz="2000">
                <a:ea typeface="ＭＳ Ｐゴシック" panose="020B0600070205080204" pitchFamily="34" charset="-128"/>
              </a:rPr>
              <a:t>In book, 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i   </a:t>
            </a:r>
            <a:r>
              <a:rPr lang="en-US" altLang="zh-CN" sz="2000">
                <a:ea typeface="ＭＳ Ｐゴシック" panose="020B0600070205080204" pitchFamily="34" charset="-128"/>
              </a:rPr>
              <a:t>is denoted as </a:t>
            </a:r>
            <a:r>
              <a:rPr lang="en-US" altLang="zh-CN" sz="2000" i="1">
                <a:ea typeface="ＭＳ Ｐゴシック" panose="020B0600070205080204" pitchFamily="34" charset="-128"/>
              </a:rPr>
              <a:t>H</a:t>
            </a:r>
            <a:r>
              <a:rPr lang="en-US" altLang="zh-CN" sz="2400" i="1" baseline="-25000">
                <a:ea typeface="ＭＳ Ｐゴシック" panose="020B0600070205080204" pitchFamily="34" charset="-128"/>
              </a:rPr>
              <a:t>ri,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i </a:t>
            </a:r>
            <a:r>
              <a:rPr lang="en-US" altLang="zh-CN" sz="2000">
                <a:ea typeface="ＭＳ Ｐゴシック" panose="020B0600070205080204" pitchFamily="34" charset="-128"/>
              </a:rPr>
              <a:t>is denoted as </a:t>
            </a:r>
            <a:r>
              <a:rPr lang="en-US" altLang="zh-CN" sz="2000" i="1">
                <a:ea typeface="ＭＳ Ｐゴシック" panose="020B0600070205080204" pitchFamily="34" charset="-128"/>
              </a:rPr>
              <a:t>H</a:t>
            </a:r>
            <a:r>
              <a:rPr lang="en-US" altLang="zh-CN" sz="2400" i="1" baseline="-25000">
                <a:ea typeface="ＭＳ Ｐゴシック" panose="020B0600070205080204" pitchFamily="34" charset="-128"/>
              </a:rPr>
              <a:t>s</a:t>
            </a:r>
            <a:r>
              <a:rPr lang="en-US" altLang="zh-CN" sz="2400" baseline="-25000">
                <a:ea typeface="ＭＳ Ｐゴシック" panose="020B0600070205080204" pitchFamily="34" charset="-128"/>
              </a:rPr>
              <a:t>i  </a:t>
            </a:r>
            <a:r>
              <a:rPr lang="en-US" altLang="zh-CN" sz="2000">
                <a:ea typeface="ＭＳ Ｐゴシック" panose="020B0600070205080204" pitchFamily="34" charset="-128"/>
              </a:rPr>
              <a:t>and</a:t>
            </a:r>
            <a:br>
              <a:rPr lang="en-US" altLang="zh-CN" sz="2000">
                <a:ea typeface="ＭＳ Ｐゴシック" panose="020B0600070205080204" pitchFamily="34" charset="-128"/>
              </a:rPr>
            </a:br>
            <a:r>
              <a:rPr lang="en-US" altLang="zh-CN" sz="2000" i="1">
                <a:ea typeface="ＭＳ Ｐゴシック" panose="020B0600070205080204" pitchFamily="34" charset="-128"/>
              </a:rPr>
              <a:t> n</a:t>
            </a:r>
            <a:r>
              <a:rPr lang="en-US" altLang="zh-CN" sz="2800" i="1" baseline="-25000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is denoted as </a:t>
            </a:r>
            <a:r>
              <a:rPr lang="en-US" altLang="zh-CN" sz="2000" i="1">
                <a:ea typeface="ＭＳ Ｐゴシック" panose="020B0600070205080204" pitchFamily="34" charset="-128"/>
              </a:rPr>
              <a:t>n</a:t>
            </a:r>
            <a:r>
              <a:rPr lang="en-US" altLang="zh-CN" sz="2400" i="1" baseline="-25000">
                <a:ea typeface="ＭＳ Ｐゴシック" panose="020B0600070205080204" pitchFamily="34" charset="-128"/>
              </a:rPr>
              <a:t>h. </a:t>
            </a:r>
            <a:endParaRPr lang="en-US" altLang="zh-CN" sz="24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E93E8326-52D1-47EF-A48D-CB47EAAED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Hash-Join (Cont.)</a:t>
            </a:r>
          </a:p>
        </p:txBody>
      </p:sp>
      <p:pic>
        <p:nvPicPr>
          <p:cNvPr id="80898" name="Picture 8">
            <a:extLst>
              <a:ext uri="{FF2B5EF4-FFF2-40B4-BE49-F238E27FC236}">
                <a16:creationId xmlns:a16="http://schemas.microsoft.com/office/drawing/2014/main" id="{5B760FF6-B041-47FE-8516-5B590C77C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800100"/>
            <a:ext cx="5583238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541A2229-E2C4-47C1-8AA1-15D7BA5E9B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Hash-Join (Cont.)</a:t>
            </a:r>
          </a:p>
        </p:txBody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id="{680BE1C7-28F9-4183-B87B-7157D729C9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i="1">
                <a:ea typeface="ＭＳ Ｐゴシック" panose="020B0600070205080204" pitchFamily="34" charset="-128"/>
              </a:rPr>
              <a:t>r  </a:t>
            </a:r>
            <a:r>
              <a:rPr lang="en-US" altLang="zh-CN" sz="2000">
                <a:ea typeface="ＭＳ Ｐゴシック" panose="020B0600070205080204" pitchFamily="34" charset="-128"/>
              </a:rPr>
              <a:t>tuples in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4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 i="1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need only to be compared with </a:t>
            </a:r>
            <a:r>
              <a:rPr lang="en-US" altLang="zh-CN" sz="2000" i="1">
                <a:ea typeface="ＭＳ Ｐゴシック" panose="020B0600070205080204" pitchFamily="34" charset="-128"/>
              </a:rPr>
              <a:t>s </a:t>
            </a:r>
            <a:r>
              <a:rPr lang="en-US" altLang="zh-CN" sz="2000">
                <a:ea typeface="ＭＳ Ｐゴシック" panose="020B0600070205080204" pitchFamily="34" charset="-128"/>
              </a:rPr>
              <a:t>tuples in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4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 Need not be compared with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000">
                <a:ea typeface="ＭＳ Ｐゴシック" panose="020B0600070205080204" pitchFamily="34" charset="-128"/>
              </a:rPr>
              <a:t> tuples in any other partition,</a:t>
            </a:r>
            <a:r>
              <a:rPr lang="en-US" altLang="zh-CN" sz="2400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since: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an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>
                <a:ea typeface="ＭＳ Ｐゴシック" panose="020B0600070205080204" pitchFamily="34" charset="-128"/>
              </a:rPr>
              <a:t> tuple and an </a:t>
            </a:r>
            <a:r>
              <a:rPr lang="en-US" altLang="zh-CN" sz="2000" i="1">
                <a:ea typeface="ＭＳ Ｐゴシック" panose="020B0600070205080204" pitchFamily="34" charset="-128"/>
              </a:rPr>
              <a:t>s </a:t>
            </a:r>
            <a:r>
              <a:rPr lang="en-US" altLang="zh-CN" sz="2000">
                <a:ea typeface="ＭＳ Ｐゴシック" panose="020B0600070205080204" pitchFamily="34" charset="-128"/>
              </a:rPr>
              <a:t>tuple that satisfy the join condition will have the same value for the join attributes.</a:t>
            </a:r>
          </a:p>
          <a:p>
            <a:pPr lvl="1"/>
            <a:r>
              <a:rPr lang="en-US" altLang="zh-CN" sz="2000">
                <a:ea typeface="ＭＳ Ｐゴシック" panose="020B0600070205080204" pitchFamily="34" charset="-128"/>
              </a:rPr>
              <a:t>If that value is hashed to some value </a:t>
            </a:r>
            <a:r>
              <a:rPr lang="en-US" altLang="zh-CN" sz="2000" i="1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, the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>
                <a:ea typeface="ＭＳ Ｐゴシック" panose="020B0600070205080204" pitchFamily="34" charset="-128"/>
              </a:rPr>
              <a:t> tuple has to be in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 i="1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and the </a:t>
            </a:r>
            <a:r>
              <a:rPr lang="en-US" altLang="zh-CN" sz="2000" i="1">
                <a:ea typeface="ＭＳ Ｐゴシック" panose="020B0600070205080204" pitchFamily="34" charset="-128"/>
              </a:rPr>
              <a:t>s </a:t>
            </a:r>
            <a:r>
              <a:rPr lang="en-US" altLang="zh-CN" sz="2000">
                <a:ea typeface="ＭＳ Ｐゴシック" panose="020B0600070205080204" pitchFamily="34" charset="-128"/>
              </a:rPr>
              <a:t>tuple in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 i="1">
                <a:ea typeface="ＭＳ Ｐゴシック" panose="020B0600070205080204" pitchFamily="34" charset="-128"/>
              </a:rPr>
              <a:t>.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3DDB2EAA-F201-42B8-AE6B-A9A0694DF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anose="020B0600070205080204" pitchFamily="34" charset="-128"/>
              </a:rPr>
              <a:t>Hash-Join Algorithm</a:t>
            </a:r>
          </a:p>
        </p:txBody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85278BF8-3A9C-4FA2-AE53-4F74F738EA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charset="2"/>
              <a:buNone/>
            </a:pPr>
            <a:r>
              <a:rPr lang="en-US" altLang="zh-CN">
                <a:ea typeface="ＭＳ Ｐゴシック" panose="020B0600070205080204" pitchFamily="34" charset="-128"/>
              </a:rPr>
              <a:t>1.	</a:t>
            </a:r>
            <a:r>
              <a:rPr lang="en-US" altLang="zh-CN" sz="2000">
                <a:ea typeface="ＭＳ Ｐゴシック" panose="020B0600070205080204" pitchFamily="34" charset="-128"/>
              </a:rPr>
              <a:t>Partition the relation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000">
                <a:ea typeface="ＭＳ Ｐゴシック" panose="020B0600070205080204" pitchFamily="34" charset="-128"/>
              </a:rPr>
              <a:t> using hashing function </a:t>
            </a:r>
            <a:r>
              <a:rPr lang="en-US" altLang="zh-CN" sz="2000" i="1">
                <a:ea typeface="ＭＳ Ｐゴシック" panose="020B0600070205080204" pitchFamily="34" charset="-128"/>
              </a:rPr>
              <a:t>h</a:t>
            </a:r>
            <a:r>
              <a:rPr lang="en-US" altLang="zh-CN" sz="2000">
                <a:ea typeface="ＭＳ Ｐゴシック" panose="020B0600070205080204" pitchFamily="34" charset="-128"/>
              </a:rPr>
              <a:t>.  When partitioning a relation, one block of memory is reserved as the output buffer for each partition.</a:t>
            </a:r>
          </a:p>
          <a:p>
            <a:pPr>
              <a:buFont typeface="Monotype Sorts" charset="2"/>
              <a:buNone/>
            </a:pPr>
            <a:r>
              <a:rPr lang="en-US" altLang="zh-CN" sz="2000">
                <a:ea typeface="ＭＳ Ｐゴシック" panose="020B0600070205080204" pitchFamily="34" charset="-128"/>
              </a:rPr>
              <a:t>2.	Partition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>
                <a:ea typeface="ＭＳ Ｐゴシック" panose="020B0600070205080204" pitchFamily="34" charset="-128"/>
              </a:rPr>
              <a:t> similarly.</a:t>
            </a:r>
          </a:p>
          <a:p>
            <a:pPr>
              <a:buFont typeface="Monotype Sorts" charset="2"/>
              <a:buNone/>
            </a:pPr>
            <a:r>
              <a:rPr lang="en-US" altLang="zh-CN" sz="2000">
                <a:ea typeface="ＭＳ Ｐゴシック" panose="020B0600070205080204" pitchFamily="34" charset="-128"/>
              </a:rPr>
              <a:t>3.	For each </a:t>
            </a:r>
            <a:r>
              <a:rPr lang="en-US" altLang="zh-CN" sz="2000" i="1">
                <a:ea typeface="ＭＳ Ｐゴシック" panose="020B0600070205080204" pitchFamily="34" charset="-128"/>
              </a:rPr>
              <a:t>i:</a:t>
            </a:r>
            <a:endParaRPr lang="en-US" altLang="zh-CN" sz="2000">
              <a:ea typeface="ＭＳ Ｐゴシック" panose="020B0600070205080204" pitchFamily="34" charset="-128"/>
            </a:endParaRPr>
          </a:p>
          <a:p>
            <a:pPr marL="736600" lvl="1" indent="-279400">
              <a:buFont typeface="Monotype Sorts" charset="2"/>
              <a:buNone/>
            </a:pPr>
            <a:r>
              <a:rPr lang="en-US" altLang="zh-CN" sz="2000">
                <a:ea typeface="ＭＳ Ｐゴシック" panose="020B0600070205080204" pitchFamily="34" charset="-128"/>
              </a:rPr>
              <a:t>(a)	Load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 into memory and build an in-memory hash index on it using the join attribute.  This hash index uses a different hash function than the earlier one </a:t>
            </a:r>
            <a:r>
              <a:rPr lang="en-US" altLang="zh-CN" sz="2000" i="1">
                <a:ea typeface="ＭＳ Ｐゴシック" panose="020B0600070205080204" pitchFamily="34" charset="-128"/>
              </a:rPr>
              <a:t>h.</a:t>
            </a:r>
            <a:endParaRPr lang="en-US" altLang="zh-CN" sz="2000">
              <a:ea typeface="ＭＳ Ｐゴシック" panose="020B0600070205080204" pitchFamily="34" charset="-128"/>
            </a:endParaRPr>
          </a:p>
          <a:p>
            <a:pPr marL="736600" lvl="1" indent="-279400">
              <a:buFont typeface="Monotype Sorts" charset="2"/>
              <a:buNone/>
            </a:pPr>
            <a:r>
              <a:rPr lang="en-US" altLang="zh-CN" sz="2000">
                <a:ea typeface="ＭＳ Ｐゴシック" panose="020B0600070205080204" pitchFamily="34" charset="-128"/>
              </a:rPr>
              <a:t>(b)	Read the tuples in </a:t>
            </a:r>
            <a:r>
              <a:rPr lang="en-US" altLang="zh-CN" sz="2000" i="1">
                <a:ea typeface="ＭＳ Ｐゴシック" panose="020B0600070205080204" pitchFamily="34" charset="-128"/>
              </a:rPr>
              <a:t>r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 from the disk one by one.  For each tuple </a:t>
            </a:r>
            <a:r>
              <a:rPr lang="en-US" altLang="zh-CN" sz="2000" i="1">
                <a:ea typeface="ＭＳ Ｐゴシック" panose="020B0600070205080204" pitchFamily="34" charset="-128"/>
              </a:rPr>
              <a:t>t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r</a:t>
            </a:r>
            <a:r>
              <a:rPr lang="en-US" altLang="zh-CN" sz="2000">
                <a:ea typeface="ＭＳ Ｐゴシック" panose="020B0600070205080204" pitchFamily="34" charset="-128"/>
              </a:rPr>
              <a:t> locate each matching tuple </a:t>
            </a:r>
            <a:r>
              <a:rPr lang="en-US" altLang="zh-CN" sz="2000" i="1">
                <a:ea typeface="ＭＳ Ｐゴシック" panose="020B0600070205080204" pitchFamily="34" charset="-128"/>
              </a:rPr>
              <a:t>t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s</a:t>
            </a:r>
            <a:r>
              <a:rPr lang="en-US" altLang="zh-CN" sz="2000" i="1">
                <a:ea typeface="ＭＳ Ｐゴシック" panose="020B0600070205080204" pitchFamily="34" charset="-128"/>
              </a:rPr>
              <a:t> </a:t>
            </a:r>
            <a:r>
              <a:rPr lang="en-US" altLang="zh-CN" sz="2000">
                <a:ea typeface="ＭＳ Ｐゴシック" panose="020B0600070205080204" pitchFamily="34" charset="-128"/>
              </a:rPr>
              <a:t>in </a:t>
            </a:r>
            <a:r>
              <a:rPr lang="en-US" altLang="zh-CN" sz="2000" i="1">
                <a:ea typeface="ＭＳ Ｐゴシック" panose="020B0600070205080204" pitchFamily="34" charset="-128"/>
              </a:rPr>
              <a:t>s</a:t>
            </a:r>
            <a:r>
              <a:rPr lang="en-US" altLang="zh-CN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zh-CN" sz="2000">
                <a:ea typeface="ＭＳ Ｐゴシック" panose="020B0600070205080204" pitchFamily="34" charset="-128"/>
              </a:rPr>
              <a:t> using the in-memory hash index.  Output the concatenation of their attributes.</a:t>
            </a:r>
          </a:p>
        </p:txBody>
      </p:sp>
      <p:sp>
        <p:nvSpPr>
          <p:cNvPr id="84995" name="Text Box 4">
            <a:extLst>
              <a:ext uri="{FF2B5EF4-FFF2-40B4-BE49-F238E27FC236}">
                <a16:creationId xmlns:a16="http://schemas.microsoft.com/office/drawing/2014/main" id="{28BE832B-99BF-4E5D-8862-4E48A2C48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18" y="727075"/>
            <a:ext cx="5543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000" dirty="0"/>
              <a:t>The hash-join of </a:t>
            </a:r>
            <a:r>
              <a:rPr lang="en-US" altLang="zh-CN" sz="2000" i="1" dirty="0"/>
              <a:t>r</a:t>
            </a:r>
            <a:r>
              <a:rPr lang="en-US" altLang="zh-CN" sz="2000" dirty="0"/>
              <a:t> and </a:t>
            </a:r>
            <a:r>
              <a:rPr lang="en-US" altLang="zh-CN" sz="2000" i="1" dirty="0"/>
              <a:t>s </a:t>
            </a:r>
            <a:r>
              <a:rPr lang="en-US" altLang="zh-CN" sz="2000" dirty="0"/>
              <a:t>is computed as follows.</a:t>
            </a:r>
          </a:p>
        </p:txBody>
      </p:sp>
      <p:sp>
        <p:nvSpPr>
          <p:cNvPr id="84996" name="Text Box 5">
            <a:extLst>
              <a:ext uri="{FF2B5EF4-FFF2-40B4-BE49-F238E27FC236}">
                <a16:creationId xmlns:a16="http://schemas.microsoft.com/office/drawing/2014/main" id="{99AA7669-497B-4EB3-B649-FF194D6BC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5813425"/>
            <a:ext cx="7913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000"/>
              <a:t>Relation </a:t>
            </a:r>
            <a:r>
              <a:rPr lang="en-US" altLang="zh-CN" sz="2000" i="1"/>
              <a:t>s</a:t>
            </a:r>
            <a:r>
              <a:rPr lang="en-US" altLang="zh-CN" sz="2000"/>
              <a:t> is called the </a:t>
            </a:r>
            <a:r>
              <a:rPr lang="en-US" altLang="zh-CN" sz="2000" b="1">
                <a:solidFill>
                  <a:srgbClr val="3366CC"/>
                </a:solidFill>
              </a:rPr>
              <a:t>build input</a:t>
            </a:r>
            <a:r>
              <a:rPr lang="en-US" altLang="zh-CN" sz="2000"/>
              <a:t> and  </a:t>
            </a:r>
            <a:r>
              <a:rPr lang="en-US" altLang="zh-CN" sz="2000" i="1"/>
              <a:t>r </a:t>
            </a:r>
            <a:r>
              <a:rPr lang="en-US" altLang="zh-CN" sz="2000"/>
              <a:t> is called the </a:t>
            </a:r>
            <a:r>
              <a:rPr lang="en-US" altLang="zh-CN" sz="2000" b="1">
                <a:solidFill>
                  <a:srgbClr val="3366CC"/>
                </a:solidFill>
              </a:rPr>
              <a:t>probe input</a:t>
            </a:r>
            <a:r>
              <a:rPr lang="en-US" altLang="zh-CN" sz="2000" b="1">
                <a:solidFill>
                  <a:schemeClr val="tx2"/>
                </a:solidFill>
              </a:rPr>
              <a:t>.</a:t>
            </a:r>
            <a:endParaRPr lang="en-US" altLang="zh-CN" sz="20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>
            <a:extLst>
              <a:ext uri="{FF2B5EF4-FFF2-40B4-BE49-F238E27FC236}">
                <a16:creationId xmlns:a16="http://schemas.microsoft.com/office/drawing/2014/main" id="{AD618AB7-0B28-4691-B48F-B1C65520F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散列连接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(hash join)</a:t>
            </a:r>
          </a:p>
        </p:txBody>
      </p:sp>
      <p:sp>
        <p:nvSpPr>
          <p:cNvPr id="936963" name="Rectangle 3">
            <a:extLst>
              <a:ext uri="{FF2B5EF4-FFF2-40B4-BE49-F238E27FC236}">
                <a16:creationId xmlns:a16="http://schemas.microsoft.com/office/drawing/2014/main" id="{5B297FC7-DB4B-4B5B-BDD9-A265A6F5B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9400" y="981075"/>
            <a:ext cx="3975100" cy="5111750"/>
          </a:xfrm>
        </p:spPr>
        <p:txBody>
          <a:bodyPr/>
          <a:lstStyle/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Create a hash index on the ‘a’-column of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1</a:t>
            </a:r>
            <a:r>
              <a:rPr lang="en-US" altLang="zh-CN" sz="2000" b="0">
                <a:latin typeface="Tahoma" panose="020B0604030504040204" pitchFamily="34" charset="0"/>
              </a:rPr>
              <a:t> and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2</a:t>
            </a:r>
            <a:r>
              <a:rPr lang="en-US" altLang="zh-CN" sz="2000" b="0">
                <a:latin typeface="Tahoma" panose="020B0604030504040204" pitchFamily="34" charset="0"/>
              </a:rPr>
              <a:t>, </a:t>
            </a:r>
            <a:r>
              <a:rPr lang="en-US" altLang="zh-CN" sz="2000" b="0">
                <a:solidFill>
                  <a:srgbClr val="FF3300"/>
                </a:solidFill>
                <a:latin typeface="Tahoma" panose="020B0604030504040204" pitchFamily="34" charset="0"/>
              </a:rPr>
              <a:t>respectively</a:t>
            </a:r>
            <a:r>
              <a:rPr lang="en-US" altLang="zh-CN" sz="2000" b="0">
                <a:latin typeface="Tahoma" panose="020B0604030504040204" pitchFamily="34" charset="0"/>
              </a:rPr>
              <a:t>, using the </a:t>
            </a:r>
            <a:r>
              <a:rPr lang="en-US" altLang="zh-CN" sz="2000" b="0">
                <a:solidFill>
                  <a:srgbClr val="FF3300"/>
                </a:solidFill>
                <a:latin typeface="Tahoma" panose="020B0604030504040204" pitchFamily="34" charset="0"/>
              </a:rPr>
              <a:t>same</a:t>
            </a:r>
            <a:r>
              <a:rPr lang="en-US" altLang="zh-CN" sz="2000" b="0">
                <a:latin typeface="Tahoma" panose="020B0604030504040204" pitchFamily="34" charset="0"/>
              </a:rPr>
              <a:t> hash function.</a:t>
            </a:r>
          </a:p>
          <a:p>
            <a:pPr eaLnBrk="1" hangingPunct="1"/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Join bucket 0 of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1</a:t>
            </a:r>
            <a:r>
              <a:rPr lang="en-US" altLang="zh-CN" sz="2000" b="0">
                <a:latin typeface="Tahoma" panose="020B0604030504040204" pitchFamily="34" charset="0"/>
              </a:rPr>
              <a:t> and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2</a:t>
            </a:r>
          </a:p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…</a:t>
            </a:r>
          </a:p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Join bucket 4 of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1</a:t>
            </a:r>
            <a:r>
              <a:rPr lang="en-US" altLang="zh-CN" sz="2000" b="0">
                <a:latin typeface="Tahoma" panose="020B0604030504040204" pitchFamily="34" charset="0"/>
              </a:rPr>
              <a:t> and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2</a:t>
            </a:r>
          </a:p>
          <a:p>
            <a:pPr eaLnBrk="1" hangingPunct="1"/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Do we need to join bucket 1 of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1</a:t>
            </a:r>
            <a:r>
              <a:rPr lang="en-US" altLang="zh-CN" sz="2000" b="0">
                <a:latin typeface="Tahoma" panose="020B0604030504040204" pitchFamily="34" charset="0"/>
              </a:rPr>
              <a:t> with bucket 2 of </a:t>
            </a:r>
            <a:r>
              <a:rPr lang="en-US" altLang="zh-CN" sz="2000" b="0" i="1">
                <a:latin typeface="Tahoma" panose="020B0604030504040204" pitchFamily="34" charset="0"/>
              </a:rPr>
              <a:t>T</a:t>
            </a:r>
            <a:r>
              <a:rPr lang="en-US" altLang="zh-CN" sz="2000" b="0" baseline="-25000">
                <a:latin typeface="Tahoma" panose="020B0604030504040204" pitchFamily="34" charset="0"/>
              </a:rPr>
              <a:t>2</a:t>
            </a:r>
            <a:r>
              <a:rPr lang="en-US" altLang="zh-CN" sz="2000" b="0">
                <a:latin typeface="Tahoma" panose="020B0604030504040204" pitchFamily="34" charset="0"/>
              </a:rPr>
              <a:t>?</a:t>
            </a:r>
          </a:p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NO. No join results can be produced from these two buckets.</a:t>
            </a:r>
          </a:p>
        </p:txBody>
      </p:sp>
      <p:sp>
        <p:nvSpPr>
          <p:cNvPr id="88071" name="Rectangle 4">
            <a:extLst>
              <a:ext uri="{FF2B5EF4-FFF2-40B4-BE49-F238E27FC236}">
                <a16:creationId xmlns:a16="http://schemas.microsoft.com/office/drawing/2014/main" id="{4466EBBF-72FD-4365-A686-EAE0F2E0C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909638"/>
            <a:ext cx="466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CC3300"/>
              </a:buClr>
              <a:buSzTx/>
              <a:buFont typeface="Wingdings" panose="05000000000000000000" pitchFamily="2" charset="2"/>
              <a:buNone/>
            </a:pPr>
            <a:r>
              <a:rPr kumimoji="0" lang="en-US" altLang="zh-CN" sz="1800" b="0">
                <a:latin typeface="Helvetica" panose="020B0604020202020204" pitchFamily="34" charset="0"/>
              </a:rPr>
              <a:t>SELECT * FROM </a:t>
            </a:r>
            <a:r>
              <a:rPr kumimoji="0" lang="en-US" altLang="zh-CN" sz="1800" b="0" i="1">
                <a:latin typeface="Helvetica" panose="020B0604020202020204" pitchFamily="34" charset="0"/>
              </a:rPr>
              <a:t>T</a:t>
            </a:r>
            <a:r>
              <a:rPr kumimoji="0" lang="en-US" altLang="zh-CN" sz="1800" b="0" baseline="-25000">
                <a:latin typeface="Helvetica" panose="020B0604020202020204" pitchFamily="34" charset="0"/>
              </a:rPr>
              <a:t>1</a:t>
            </a:r>
            <a:r>
              <a:rPr kumimoji="0" lang="en-US" altLang="zh-CN" sz="1800" b="0">
                <a:latin typeface="Helvetica" panose="020B0604020202020204" pitchFamily="34" charset="0"/>
              </a:rPr>
              <a:t>, </a:t>
            </a:r>
            <a:r>
              <a:rPr kumimoji="0" lang="en-US" altLang="zh-CN" sz="1800" b="0" i="1">
                <a:latin typeface="Helvetica" panose="020B0604020202020204" pitchFamily="34" charset="0"/>
              </a:rPr>
              <a:t>T</a:t>
            </a:r>
            <a:r>
              <a:rPr kumimoji="0" lang="en-US" altLang="zh-CN" sz="1800" b="0" baseline="-25000">
                <a:latin typeface="Helvetica" panose="020B0604020202020204" pitchFamily="34" charset="0"/>
              </a:rPr>
              <a:t>2</a:t>
            </a:r>
            <a:r>
              <a:rPr kumimoji="0" lang="en-US" altLang="zh-CN" sz="1800" b="0">
                <a:latin typeface="Helvetica" panose="020B0604020202020204" pitchFamily="34" charset="0"/>
              </a:rPr>
              <a:t> WHERE </a:t>
            </a:r>
            <a:r>
              <a:rPr kumimoji="0" lang="en-US" altLang="zh-CN" sz="1800" b="0" i="1">
                <a:latin typeface="Helvetica" panose="020B0604020202020204" pitchFamily="34" charset="0"/>
              </a:rPr>
              <a:t>T</a:t>
            </a:r>
            <a:r>
              <a:rPr kumimoji="0" lang="en-US" altLang="zh-CN" sz="1800" b="0" baseline="-25000">
                <a:latin typeface="Helvetica" panose="020B0604020202020204" pitchFamily="34" charset="0"/>
              </a:rPr>
              <a:t>1</a:t>
            </a:r>
            <a:r>
              <a:rPr kumimoji="0" lang="en-US" altLang="zh-CN" sz="1800" b="0">
                <a:latin typeface="Helvetica" panose="020B0604020202020204" pitchFamily="34" charset="0"/>
              </a:rPr>
              <a:t>.a = </a:t>
            </a:r>
            <a:r>
              <a:rPr kumimoji="0" lang="en-US" altLang="zh-CN" sz="1800" b="0" i="1">
                <a:latin typeface="Helvetica" panose="020B0604020202020204" pitchFamily="34" charset="0"/>
              </a:rPr>
              <a:t>T</a:t>
            </a:r>
            <a:r>
              <a:rPr kumimoji="0" lang="en-US" altLang="zh-CN" sz="1800" b="0" baseline="-25000">
                <a:latin typeface="Helvetica" panose="020B0604020202020204" pitchFamily="34" charset="0"/>
              </a:rPr>
              <a:t>2</a:t>
            </a:r>
            <a:r>
              <a:rPr kumimoji="0" lang="en-US" altLang="zh-CN" sz="1800" b="0">
                <a:latin typeface="Helvetica" panose="020B0604020202020204" pitchFamily="34" charset="0"/>
              </a:rPr>
              <a:t>.a</a:t>
            </a:r>
          </a:p>
        </p:txBody>
      </p:sp>
      <p:graphicFrame>
        <p:nvGraphicFramePr>
          <p:cNvPr id="88072" name="Object 5">
            <a:extLst>
              <a:ext uri="{FF2B5EF4-FFF2-40B4-BE49-F238E27FC236}">
                <a16:creationId xmlns:a16="http://schemas.microsoft.com/office/drawing/2014/main" id="{4F43A788-4AB5-439F-904F-EF178BDA1B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4025" y="1466850"/>
          <a:ext cx="4667250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Bitmap Image" r:id="rId3" imgW="3866667" imgH="3696216" progId="Paint.Picture">
                  <p:embed/>
                </p:oleObj>
              </mc:Choice>
              <mc:Fallback>
                <p:oleObj name="Bitmap Image" r:id="rId3" imgW="3866667" imgH="3696216" progId="Paint.Picture">
                  <p:embed/>
                  <p:pic>
                    <p:nvPicPr>
                      <p:cNvPr id="88072" name="Object 5">
                        <a:extLst>
                          <a:ext uri="{FF2B5EF4-FFF2-40B4-BE49-F238E27FC236}">
                            <a16:creationId xmlns:a16="http://schemas.microsoft.com/office/drawing/2014/main" id="{4F43A788-4AB5-439F-904F-EF178BDA1B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025" y="1466850"/>
                        <a:ext cx="4667250" cy="446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>
            <a:extLst>
              <a:ext uri="{FF2B5EF4-FFF2-40B4-BE49-F238E27FC236}">
                <a16:creationId xmlns:a16="http://schemas.microsoft.com/office/drawing/2014/main" id="{FE14FEC8-F778-4413-B7F8-425BF898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>
                <a:ea typeface="黑体" panose="02010609060101010101" pitchFamily="49" charset="-122"/>
              </a:rPr>
              <a:t>合并两个桶</a:t>
            </a:r>
            <a:r>
              <a:rPr lang="zh-CN" altLang="en-US"/>
              <a:t> </a:t>
            </a:r>
          </a:p>
        </p:txBody>
      </p:sp>
      <p:sp>
        <p:nvSpPr>
          <p:cNvPr id="89094" name="Rectangle 3">
            <a:extLst>
              <a:ext uri="{FF2B5EF4-FFF2-40B4-BE49-F238E27FC236}">
                <a16:creationId xmlns:a16="http://schemas.microsoft.com/office/drawing/2014/main" id="{E867C3A6-88A0-4A67-A072-AB031DE8D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9900" y="908050"/>
            <a:ext cx="8470900" cy="4525963"/>
          </a:xfrm>
        </p:spPr>
        <p:txBody>
          <a:bodyPr/>
          <a:lstStyle/>
          <a:p>
            <a:pPr eaLnBrk="1" hangingPunct="1"/>
            <a:r>
              <a:rPr lang="en-US" altLang="zh-CN" sz="2400"/>
              <a:t>We distinguish 2 cases depending on </a:t>
            </a:r>
            <a:r>
              <a:rPr lang="en-US" altLang="zh-CN" sz="2400">
                <a:solidFill>
                  <a:srgbClr val="FF3300"/>
                </a:solidFill>
              </a:rPr>
              <a:t>whether the smaller relation fits in memory</a:t>
            </a:r>
            <a:r>
              <a:rPr lang="en-US" altLang="zh-CN" sz="2400"/>
              <a:t>.</a:t>
            </a:r>
          </a:p>
        </p:txBody>
      </p:sp>
      <p:graphicFrame>
        <p:nvGraphicFramePr>
          <p:cNvPr id="89095" name="Object 4">
            <a:extLst>
              <a:ext uri="{FF2B5EF4-FFF2-40B4-BE49-F238E27FC236}">
                <a16:creationId xmlns:a16="http://schemas.microsoft.com/office/drawing/2014/main" id="{D88BF0D0-116B-4E00-8867-72B67F4DFD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1225" y="1835150"/>
          <a:ext cx="4667250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Bitmap Image" r:id="rId3" imgW="3866667" imgH="3696216" progId="Paint.Picture">
                  <p:embed/>
                </p:oleObj>
              </mc:Choice>
              <mc:Fallback>
                <p:oleObj name="Bitmap Image" r:id="rId3" imgW="3866667" imgH="3696216" progId="Paint.Picture">
                  <p:embed/>
                  <p:pic>
                    <p:nvPicPr>
                      <p:cNvPr id="89095" name="Object 4">
                        <a:extLst>
                          <a:ext uri="{FF2B5EF4-FFF2-40B4-BE49-F238E27FC236}">
                            <a16:creationId xmlns:a16="http://schemas.microsoft.com/office/drawing/2014/main" id="{D88BF0D0-116B-4E00-8867-72B67F4DFD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1835150"/>
                        <a:ext cx="4667250" cy="446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6" name="Oval 5">
            <a:extLst>
              <a:ext uri="{FF2B5EF4-FFF2-40B4-BE49-F238E27FC236}">
                <a16:creationId xmlns:a16="http://schemas.microsoft.com/office/drawing/2014/main" id="{03B436B4-EC25-46EE-85ED-3DA1434C6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1701800"/>
            <a:ext cx="1117600" cy="901700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7" name="Oval 6">
            <a:extLst>
              <a:ext uri="{FF2B5EF4-FFF2-40B4-BE49-F238E27FC236}">
                <a16:creationId xmlns:a16="http://schemas.microsoft.com/office/drawing/2014/main" id="{C7588CB9-93FE-4F60-8EE0-38C4BE43D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100" y="1714500"/>
            <a:ext cx="889000" cy="749300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Rectangle 2">
            <a:extLst>
              <a:ext uri="{FF2B5EF4-FFF2-40B4-BE49-F238E27FC236}">
                <a16:creationId xmlns:a16="http://schemas.microsoft.com/office/drawing/2014/main" id="{49575BC5-B4E1-4393-8EF5-28877670A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>
                <a:ea typeface="黑体" panose="02010609060101010101" pitchFamily="49" charset="-122"/>
              </a:rPr>
              <a:t>合并两个桶</a:t>
            </a:r>
            <a:r>
              <a:rPr lang="en-US" altLang="zh-CN"/>
              <a:t>(cont.)</a:t>
            </a:r>
          </a:p>
        </p:txBody>
      </p:sp>
      <p:sp>
        <p:nvSpPr>
          <p:cNvPr id="90118" name="Rectangle 3">
            <a:extLst>
              <a:ext uri="{FF2B5EF4-FFF2-40B4-BE49-F238E27FC236}">
                <a16:creationId xmlns:a16="http://schemas.microsoft.com/office/drawing/2014/main" id="{BC9278B4-8054-4ADE-95A1-59C3F32C6A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423988"/>
            <a:ext cx="5626100" cy="45259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sz="2400" b="0">
                <a:latin typeface="Tahoma" panose="020B0604030504040204" pitchFamily="34" charset="0"/>
              </a:rPr>
              <a:t>Assume that the memory has</a:t>
            </a:r>
            <a:r>
              <a:rPr lang="en-US" altLang="zh-CN" sz="2400" b="0">
                <a:solidFill>
                  <a:srgbClr val="FF33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400" b="0" i="1">
                <a:solidFill>
                  <a:srgbClr val="FF3300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400" b="0">
                <a:solidFill>
                  <a:srgbClr val="FF33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400" b="0">
                <a:latin typeface="Tahoma" panose="020B0604030504040204" pitchFamily="34" charset="0"/>
              </a:rPr>
              <a:t>pages.</a:t>
            </a:r>
          </a:p>
          <a:p>
            <a:pPr eaLnBrk="1" hangingPunct="1"/>
            <a:endParaRPr lang="en-US" altLang="zh-CN" sz="2400" b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zh-CN" sz="2400" b="0">
                <a:solidFill>
                  <a:srgbClr val="FF3300"/>
                </a:solidFill>
                <a:latin typeface="Tahoma" panose="020B0604030504040204" pitchFamily="34" charset="0"/>
              </a:rPr>
              <a:t>Case 1</a:t>
            </a:r>
            <a:r>
              <a:rPr lang="en-US" altLang="zh-CN" sz="2400" b="0">
                <a:latin typeface="Tahoma" panose="020B0604030504040204" pitchFamily="34" charset="0"/>
              </a:rPr>
              <a:t>: The smaller bucket has no more than </a:t>
            </a:r>
            <a:r>
              <a:rPr lang="en-US" altLang="zh-CN" sz="2400" b="0" i="1">
                <a:solidFill>
                  <a:srgbClr val="FF3300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400" b="0">
                <a:solidFill>
                  <a:srgbClr val="FF3300"/>
                </a:solidFill>
                <a:latin typeface="Tahoma" panose="020B0604030504040204" pitchFamily="34" charset="0"/>
              </a:rPr>
              <a:t> – 1</a:t>
            </a:r>
            <a:r>
              <a:rPr lang="en-US" altLang="zh-CN" sz="2400" b="0">
                <a:latin typeface="Tahoma" panose="020B0604030504040204" pitchFamily="34" charset="0"/>
              </a:rPr>
              <a:t> pages.</a:t>
            </a:r>
          </a:p>
          <a:p>
            <a:pPr lvl="1" eaLnBrk="1" hangingPunct="1"/>
            <a:r>
              <a:rPr lang="en-US" altLang="zh-CN" sz="2400" b="0">
                <a:latin typeface="Tahoma" panose="020B0604030504040204" pitchFamily="34" charset="0"/>
              </a:rPr>
              <a:t>See the right example.</a:t>
            </a:r>
          </a:p>
          <a:p>
            <a:pPr lvl="1" eaLnBrk="1" hangingPunct="1"/>
            <a:r>
              <a:rPr lang="en-US" altLang="zh-CN" sz="2400" b="0">
                <a:latin typeface="Tahoma" panose="020B0604030504040204" pitchFamily="34" charset="0"/>
              </a:rPr>
              <a:t>We apply BNL on the two buckets.</a:t>
            </a:r>
          </a:p>
          <a:p>
            <a:pPr lvl="2" eaLnBrk="1" hangingPunct="1"/>
            <a:r>
              <a:rPr lang="en-US" altLang="zh-CN" sz="2400" b="0">
                <a:latin typeface="Tahoma" panose="020B0604030504040204" pitchFamily="34" charset="0"/>
              </a:rPr>
              <a:t>Load the entire bucket of </a:t>
            </a:r>
            <a:r>
              <a:rPr lang="en-US" altLang="zh-CN" sz="2400" b="0" i="1">
                <a:latin typeface="Tahoma" panose="020B0604030504040204" pitchFamily="34" charset="0"/>
              </a:rPr>
              <a:t>T</a:t>
            </a:r>
            <a:r>
              <a:rPr lang="en-US" altLang="zh-CN" sz="2400" b="0" baseline="-25000">
                <a:latin typeface="Tahoma" panose="020B0604030504040204" pitchFamily="34" charset="0"/>
              </a:rPr>
              <a:t>2</a:t>
            </a:r>
            <a:r>
              <a:rPr lang="en-US" altLang="zh-CN" sz="2400" b="0">
                <a:latin typeface="Tahoma" panose="020B0604030504040204" pitchFamily="34" charset="0"/>
              </a:rPr>
              <a:t> into memory.</a:t>
            </a:r>
          </a:p>
          <a:p>
            <a:pPr lvl="2" eaLnBrk="1" hangingPunct="1"/>
            <a:r>
              <a:rPr lang="en-US" altLang="zh-CN" sz="2400" b="0">
                <a:latin typeface="Tahoma" panose="020B0604030504040204" pitchFamily="34" charset="0"/>
              </a:rPr>
              <a:t>Scan the bucket of </a:t>
            </a:r>
            <a:r>
              <a:rPr lang="en-US" altLang="zh-CN" sz="2400" b="0" i="1">
                <a:latin typeface="Tahoma" panose="020B0604030504040204" pitchFamily="34" charset="0"/>
              </a:rPr>
              <a:t>T</a:t>
            </a:r>
            <a:r>
              <a:rPr lang="en-US" altLang="zh-CN" sz="2400" b="0" baseline="-25000">
                <a:latin typeface="Tahoma" panose="020B0604030504040204" pitchFamily="34" charset="0"/>
              </a:rPr>
              <a:t>1</a:t>
            </a:r>
            <a:r>
              <a:rPr lang="en-US" altLang="zh-CN" sz="2400" b="0">
                <a:latin typeface="Tahoma" panose="020B0604030504040204" pitchFamily="34" charset="0"/>
              </a:rPr>
              <a:t> once to produce join results.</a:t>
            </a:r>
          </a:p>
        </p:txBody>
      </p:sp>
      <p:graphicFrame>
        <p:nvGraphicFramePr>
          <p:cNvPr id="90119" name="Object 4">
            <a:extLst>
              <a:ext uri="{FF2B5EF4-FFF2-40B4-BE49-F238E27FC236}">
                <a16:creationId xmlns:a16="http://schemas.microsoft.com/office/drawing/2014/main" id="{87B87967-74F6-425B-99FC-8E53059C4B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2450" y="1458913"/>
          <a:ext cx="3729038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Microsoft Drawing 1.01" r:id="rId3" imgW="2746375" imgH="2238375" progId="MSDraw.1.01">
                  <p:embed/>
                </p:oleObj>
              </mc:Choice>
              <mc:Fallback>
                <p:oleObj name="Microsoft Drawing 1.01" r:id="rId3" imgW="2746375" imgH="2238375" progId="MSDraw.1.01">
                  <p:embed/>
                  <p:pic>
                    <p:nvPicPr>
                      <p:cNvPr id="90119" name="Object 4">
                        <a:extLst>
                          <a:ext uri="{FF2B5EF4-FFF2-40B4-BE49-F238E27FC236}">
                            <a16:creationId xmlns:a16="http://schemas.microsoft.com/office/drawing/2014/main" id="{87B87967-74F6-425B-99FC-8E53059C4B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1458913"/>
                        <a:ext cx="3729038" cy="303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827" name="Picture 11">
            <a:extLst>
              <a:ext uri="{FF2B5EF4-FFF2-40B4-BE49-F238E27FC236}">
                <a16:creationId xmlns:a16="http://schemas.microsoft.com/office/drawing/2014/main" id="{F8CB67E9-EC9F-413E-ABF4-41B0E490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205038"/>
            <a:ext cx="294322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ctangle 2">
            <a:extLst>
              <a:ext uri="{FF2B5EF4-FFF2-40B4-BE49-F238E27FC236}">
                <a16:creationId xmlns:a16="http://schemas.microsoft.com/office/drawing/2014/main" id="{DF434661-2F35-4B8B-9FB2-A6C3DC85D0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（语法分析与翻译）</a:t>
            </a:r>
          </a:p>
        </p:txBody>
      </p:sp>
      <p:sp>
        <p:nvSpPr>
          <p:cNvPr id="802825" name="Text Box 9">
            <a:extLst>
              <a:ext uri="{FF2B5EF4-FFF2-40B4-BE49-F238E27FC236}">
                <a16:creationId xmlns:a16="http://schemas.microsoft.com/office/drawing/2014/main" id="{3B28664A-D189-4A29-A5F5-072FF48EF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81075"/>
            <a:ext cx="712787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SQL: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000" b="0" dirty="0">
                <a:solidFill>
                  <a:srgbClr val="3366CC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</a:rPr>
              <a:t>customer_name</a:t>
            </a:r>
            <a:br>
              <a:rPr kumimoji="0"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</a:rPr>
            </a:br>
            <a:r>
              <a:rPr kumimoji="0"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FROM</a:t>
            </a:r>
            <a:r>
              <a:rPr kumimoji="0"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 	account, branch, depositor</a:t>
            </a:r>
            <a:br>
              <a:rPr kumimoji="0"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</a:rPr>
            </a:br>
            <a:r>
              <a:rPr kumimoji="0"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WHERE</a:t>
            </a:r>
            <a:r>
              <a:rPr kumimoji="0"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branch_city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 “Brooklyn” </a:t>
            </a:r>
            <a:b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and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balance &lt; 1000</a:t>
            </a:r>
            <a:b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and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account.customer_name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depositor.customer_name</a:t>
            </a:r>
            <a:b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lang="en-US" altLang="zh-CN" sz="200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and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branch.branch_name</a:t>
            </a:r>
            <a:r>
              <a:rPr lang="en-US" altLang="zh-CN" sz="2000" b="0" i="1" dirty="0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2000" b="0" i="1" dirty="0" err="1">
                <a:solidFill>
                  <a:srgbClr val="3366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account.branch_name</a:t>
            </a:r>
            <a:endParaRPr lang="en-US" altLang="zh-CN" sz="2000" b="0" i="1" dirty="0">
              <a:solidFill>
                <a:srgbClr val="3366CC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21AFEB39-84CE-432D-9530-1364A4ABDB2C}"/>
              </a:ext>
            </a:extLst>
          </p:cNvPr>
          <p:cNvGrpSpPr>
            <a:grpSpLocks/>
          </p:cNvGrpSpPr>
          <p:nvPr/>
        </p:nvGrpSpPr>
        <p:grpSpPr bwMode="auto">
          <a:xfrm>
            <a:off x="0" y="4868863"/>
            <a:ext cx="6048375" cy="968375"/>
            <a:chOff x="204" y="2115"/>
            <a:chExt cx="3810" cy="610"/>
          </a:xfrm>
        </p:grpSpPr>
        <p:sp>
          <p:nvSpPr>
            <p:cNvPr id="12298" name="Rectangle 3">
              <a:extLst>
                <a:ext uri="{FF2B5EF4-FFF2-40B4-BE49-F238E27FC236}">
                  <a16:creationId xmlns:a16="http://schemas.microsoft.com/office/drawing/2014/main" id="{007A4294-87AF-455F-94B3-CBC3F20DB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2115"/>
              <a:ext cx="3810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36575" indent="-536575"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30000"/>
                </a:spcBef>
                <a:buClr>
                  <a:srgbClr val="FF9900"/>
                </a:buClr>
                <a:buSzPct val="70000"/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  <a:t></a:t>
              </a:r>
              <a:r>
                <a:rPr lang="en-US" altLang="zh-CN" sz="2400" b="0" i="1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customer_name</a:t>
              </a:r>
              <a: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  <a:t>((</a:t>
              </a:r>
              <a:r>
                <a:rPr lang="en-US" altLang="zh-CN" sz="2400" b="0" i="1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branch_city = “Brooklyn”   balance &lt; 1000</a:t>
              </a:r>
              <a: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b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</a:br>
              <a: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  <a:t>        (</a:t>
              </a:r>
              <a:r>
                <a:rPr lang="en-US" altLang="zh-CN" sz="2400" b="0" i="1">
                  <a:latin typeface="Times New Roman" panose="02020603050405020304" pitchFamily="18" charset="0"/>
                  <a:sym typeface="Symbol" panose="05050102010706020507" pitchFamily="18" charset="2"/>
                </a:rPr>
                <a:t>branch     (account      depositor</a:t>
              </a:r>
              <a:r>
                <a:rPr lang="en-US" altLang="zh-CN" sz="2400" b="0">
                  <a:latin typeface="Times New Roman" panose="02020603050405020304" pitchFamily="18" charset="0"/>
                  <a:sym typeface="Symbol" panose="05050102010706020507" pitchFamily="18" charset="2"/>
                </a:rPr>
                <a:t>)))</a:t>
              </a:r>
            </a:p>
          </p:txBody>
        </p:sp>
        <p:sp>
          <p:nvSpPr>
            <p:cNvPr id="12299" name="AutoShape 12">
              <a:extLst>
                <a:ext uri="{FF2B5EF4-FFF2-40B4-BE49-F238E27FC236}">
                  <a16:creationId xmlns:a16="http://schemas.microsoft.com/office/drawing/2014/main" id="{97008F89-C5D1-44C4-94DF-77F8E1ABD9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650" y="2528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00" name="AutoShape 13">
              <a:extLst>
                <a:ext uri="{FF2B5EF4-FFF2-40B4-BE49-F238E27FC236}">
                  <a16:creationId xmlns:a16="http://schemas.microsoft.com/office/drawing/2014/main" id="{71260919-0E93-41E2-B845-B18EF64503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03" y="2528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4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802831" name="AutoShape 15">
            <a:extLst>
              <a:ext uri="{FF2B5EF4-FFF2-40B4-BE49-F238E27FC236}">
                <a16:creationId xmlns:a16="http://schemas.microsoft.com/office/drawing/2014/main" id="{59274A86-89CD-4CE5-AA07-8A64D8F2C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3573463"/>
            <a:ext cx="288925" cy="1223962"/>
          </a:xfrm>
          <a:prstGeom prst="downArrow">
            <a:avLst>
              <a:gd name="adj1" fmla="val 50000"/>
              <a:gd name="adj2" fmla="val 1059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25" grpId="0"/>
      <p:bldP spid="80283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>
            <a:extLst>
              <a:ext uri="{FF2B5EF4-FFF2-40B4-BE49-F238E27FC236}">
                <a16:creationId xmlns:a16="http://schemas.microsoft.com/office/drawing/2014/main" id="{5C136739-DF1E-4147-8B62-8386C91F4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>
                <a:ea typeface="黑体" panose="02010609060101010101" pitchFamily="49" charset="-122"/>
              </a:rPr>
              <a:t>合并两个桶</a:t>
            </a:r>
            <a:r>
              <a:rPr lang="en-US" altLang="zh-CN"/>
              <a:t>(cont.)</a:t>
            </a:r>
          </a:p>
        </p:txBody>
      </p:sp>
      <p:sp>
        <p:nvSpPr>
          <p:cNvPr id="91142" name="Rectangle 3">
            <a:extLst>
              <a:ext uri="{FF2B5EF4-FFF2-40B4-BE49-F238E27FC236}">
                <a16:creationId xmlns:a16="http://schemas.microsoft.com/office/drawing/2014/main" id="{C93EDB84-0CF0-45B1-980B-693ED7A39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2300" y="1079500"/>
            <a:ext cx="8140700" cy="4525963"/>
          </a:xfrm>
        </p:spPr>
        <p:txBody>
          <a:bodyPr/>
          <a:lstStyle/>
          <a:p>
            <a:pPr eaLnBrk="1" hangingPunct="1"/>
            <a:r>
              <a:rPr lang="en-US" altLang="zh-CN" sz="2000" b="0">
                <a:latin typeface="Tahoma" panose="020B0604030504040204" pitchFamily="34" charset="0"/>
              </a:rPr>
              <a:t>Assume that the memory has</a:t>
            </a:r>
            <a:r>
              <a:rPr lang="en-US" altLang="zh-CN" sz="2000" b="0">
                <a:solidFill>
                  <a:srgbClr val="FF33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b="0" i="1">
                <a:solidFill>
                  <a:srgbClr val="FF3300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000" b="0">
                <a:solidFill>
                  <a:srgbClr val="FF33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b="0">
                <a:latin typeface="Tahoma" panose="020B0604030504040204" pitchFamily="34" charset="0"/>
              </a:rPr>
              <a:t>pages.</a:t>
            </a:r>
          </a:p>
          <a:p>
            <a:pPr eaLnBrk="1" hangingPunct="1"/>
            <a:r>
              <a:rPr lang="en-US" altLang="zh-CN" sz="2000" b="0">
                <a:solidFill>
                  <a:srgbClr val="FF3300"/>
                </a:solidFill>
                <a:latin typeface="Tahoma" panose="020B0604030504040204" pitchFamily="34" charset="0"/>
              </a:rPr>
              <a:t>Case 2</a:t>
            </a:r>
            <a:r>
              <a:rPr lang="en-US" altLang="zh-CN" sz="2000" b="0">
                <a:latin typeface="Tahoma" panose="020B0604030504040204" pitchFamily="34" charset="0"/>
              </a:rPr>
              <a:t>: The smaller bucket has at least </a:t>
            </a:r>
            <a:r>
              <a:rPr lang="en-US" altLang="zh-CN" sz="2000" b="0" i="1">
                <a:solidFill>
                  <a:srgbClr val="FF3300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000" b="0">
                <a:solidFill>
                  <a:srgbClr val="FF33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b="0">
                <a:latin typeface="Tahoma" panose="020B0604030504040204" pitchFamily="34" charset="0"/>
              </a:rPr>
              <a:t>pages.</a:t>
            </a:r>
          </a:p>
          <a:p>
            <a:pPr lvl="1" eaLnBrk="1" hangingPunct="1"/>
            <a:r>
              <a:rPr lang="en-US" altLang="zh-CN" sz="2000" b="0" u="sng">
                <a:solidFill>
                  <a:srgbClr val="FF3300"/>
                </a:solidFill>
                <a:latin typeface="Tahoma" panose="020B0604030504040204" pitchFamily="34" charset="0"/>
              </a:rPr>
              <a:t>Recursively</a:t>
            </a:r>
            <a:r>
              <a:rPr lang="en-US" altLang="zh-CN" sz="2000" b="0">
                <a:latin typeface="Tahoma" panose="020B0604030504040204" pitchFamily="34" charset="0"/>
              </a:rPr>
              <a:t> apply hash join.</a:t>
            </a:r>
          </a:p>
          <a:p>
            <a:pPr lvl="1" eaLnBrk="1" hangingPunct="1"/>
            <a:r>
              <a:rPr lang="en-US" altLang="zh-CN" sz="2000" b="0">
                <a:latin typeface="Tahoma" panose="020B0604030504040204" pitchFamily="34" charset="0"/>
              </a:rPr>
              <a:t>Hash the data in both buckets into </a:t>
            </a:r>
            <a:r>
              <a:rPr lang="en-US" altLang="zh-CN" sz="2000" b="0">
                <a:solidFill>
                  <a:srgbClr val="FF3300"/>
                </a:solidFill>
                <a:latin typeface="Tahoma" panose="020B0604030504040204" pitchFamily="34" charset="0"/>
              </a:rPr>
              <a:t>sub-buckets</a:t>
            </a:r>
            <a:r>
              <a:rPr lang="en-US" altLang="zh-CN" sz="2000" b="0">
                <a:latin typeface="Tahoma" panose="020B0604030504040204" pitchFamily="34" charset="0"/>
              </a:rPr>
              <a:t> using a </a:t>
            </a:r>
            <a:r>
              <a:rPr lang="en-US" altLang="zh-CN" sz="2000" b="0" u="sng">
                <a:latin typeface="Tahoma" panose="020B0604030504040204" pitchFamily="34" charset="0"/>
              </a:rPr>
              <a:t>different</a:t>
            </a:r>
            <a:r>
              <a:rPr lang="en-US" altLang="zh-CN" sz="2000" b="0">
                <a:latin typeface="Tahoma" panose="020B0604030504040204" pitchFamily="34" charset="0"/>
              </a:rPr>
              <a:t> hash function.</a:t>
            </a:r>
          </a:p>
          <a:p>
            <a:pPr lvl="1" eaLnBrk="1" hangingPunct="1"/>
            <a:r>
              <a:rPr lang="en-US" altLang="zh-CN" sz="2000" b="0">
                <a:latin typeface="Tahoma" panose="020B0604030504040204" pitchFamily="34" charset="0"/>
              </a:rPr>
              <a:t>Join the corresponding sub-buckets.</a:t>
            </a:r>
            <a:endParaRPr lang="en-US" altLang="zh-CN" sz="2400" b="0">
              <a:latin typeface="Tahoma" panose="020B0604030504040204" pitchFamily="34" charset="0"/>
            </a:endParaRPr>
          </a:p>
        </p:txBody>
      </p:sp>
      <p:graphicFrame>
        <p:nvGraphicFramePr>
          <p:cNvPr id="91143" name="Object 4">
            <a:extLst>
              <a:ext uri="{FF2B5EF4-FFF2-40B4-BE49-F238E27FC236}">
                <a16:creationId xmlns:a16="http://schemas.microsoft.com/office/drawing/2014/main" id="{3756043E-28F3-43F2-8F81-70824CDB84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3888" y="3311525"/>
          <a:ext cx="5568950" cy="310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Microsoft Drawing 1.01" r:id="rId3" imgW="4100513" imgH="2286000" progId="MSDraw.1.01">
                  <p:embed/>
                </p:oleObj>
              </mc:Choice>
              <mc:Fallback>
                <p:oleObj name="Microsoft Drawing 1.01" r:id="rId3" imgW="4100513" imgH="2286000" progId="MSDraw.1.01">
                  <p:embed/>
                  <p:pic>
                    <p:nvPicPr>
                      <p:cNvPr id="91143" name="Object 4">
                        <a:extLst>
                          <a:ext uri="{FF2B5EF4-FFF2-40B4-BE49-F238E27FC236}">
                            <a16:creationId xmlns:a16="http://schemas.microsoft.com/office/drawing/2014/main" id="{3756043E-28F3-43F2-8F81-70824CDB84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3311525"/>
                        <a:ext cx="5568950" cy="310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3">
            <a:extLst>
              <a:ext uri="{FF2B5EF4-FFF2-40B4-BE49-F238E27FC236}">
                <a16:creationId xmlns:a16="http://schemas.microsoft.com/office/drawing/2014/main" id="{D020F8B5-B43C-4CBE-9825-0A7535BC2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955675"/>
            <a:ext cx="8229600" cy="817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b="0" i="1"/>
              <a:t>T</a:t>
            </a:r>
            <a:r>
              <a:rPr lang="en-US" altLang="zh-CN" sz="2000" b="0" baseline="-25000"/>
              <a:t>1</a:t>
            </a:r>
            <a:r>
              <a:rPr lang="en-US" altLang="zh-CN" sz="2000" b="0"/>
              <a:t> has 45 Pages and </a:t>
            </a:r>
            <a:r>
              <a:rPr lang="en-US" altLang="zh-CN" sz="2000" b="0" i="1"/>
              <a:t>T</a:t>
            </a:r>
            <a:r>
              <a:rPr lang="en-US" altLang="zh-CN" sz="2000" b="0" baseline="-25000"/>
              <a:t>2</a:t>
            </a:r>
            <a:r>
              <a:rPr lang="en-US" altLang="zh-CN" sz="2000" b="0"/>
              <a:t> has 450 pages. Our memory has 6 pages.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b="0"/>
              <a:t>Hash each table into 5 buckets.</a:t>
            </a:r>
          </a:p>
        </p:txBody>
      </p:sp>
      <p:graphicFrame>
        <p:nvGraphicFramePr>
          <p:cNvPr id="92166" name="Object 4">
            <a:extLst>
              <a:ext uri="{FF2B5EF4-FFF2-40B4-BE49-F238E27FC236}">
                <a16:creationId xmlns:a16="http://schemas.microsoft.com/office/drawing/2014/main" id="{11E20DB5-41E9-41BA-81F6-173F01E513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963" y="2130425"/>
          <a:ext cx="8037512" cy="330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Microsoft Drawing 1.01" r:id="rId3" imgW="8589963" imgH="3540125" progId="MSDraw.1.01">
                  <p:embed/>
                </p:oleObj>
              </mc:Choice>
              <mc:Fallback>
                <p:oleObj name="Microsoft Drawing 1.01" r:id="rId3" imgW="8589963" imgH="3540125" progId="MSDraw.1.01">
                  <p:embed/>
                  <p:pic>
                    <p:nvPicPr>
                      <p:cNvPr id="92166" name="Object 4">
                        <a:extLst>
                          <a:ext uri="{FF2B5EF4-FFF2-40B4-BE49-F238E27FC236}">
                            <a16:creationId xmlns:a16="http://schemas.microsoft.com/office/drawing/2014/main" id="{11E20DB5-41E9-41BA-81F6-173F01E513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2130425"/>
                        <a:ext cx="8037512" cy="330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1063" name="Rectangle 7">
            <a:extLst>
              <a:ext uri="{FF2B5EF4-FFF2-40B4-BE49-F238E27FC236}">
                <a16:creationId xmlns:a16="http://schemas.microsoft.com/office/drawing/2014/main" id="{688F2E3D-7E0B-4957-BF68-25FAFCD75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800" b="1">
                <a:effectLst>
                  <a:outerShdw blurRad="38100" dist="38100" dir="2700000" algn="tl">
                    <a:srgbClr val="C0C0C0"/>
                  </a:outerShdw>
                </a:effectLst>
              </a:rPr>
              <a:t>Join-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散列连接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例子</a:t>
            </a:r>
            <a:r>
              <a:rPr lang="en-US" altLang="zh-CN" sz="29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AA2C6-A8F7-4E0B-8B87-60851762A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2133600"/>
            <a:ext cx="3887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latin typeface="Times New Roman" panose="02020603050405020304" pitchFamily="18" charset="0"/>
              </a:rPr>
              <a:t>Total Cost with BNL?</a:t>
            </a:r>
            <a:endParaRPr lang="zh-CN" altLang="en-US" sz="3200" b="0"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E4508-B0EA-4BD6-9618-97E90289C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650" y="2717800"/>
            <a:ext cx="3887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4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latin typeface="Times New Roman" panose="02020603050405020304" pitchFamily="18" charset="0"/>
              </a:rPr>
              <a:t>45+45*450/5=4095</a:t>
            </a:r>
            <a:endParaRPr lang="zh-CN" altLang="en-US" sz="3200" b="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Rectangle 3">
            <a:extLst>
              <a:ext uri="{FF2B5EF4-FFF2-40B4-BE49-F238E27FC236}">
                <a16:creationId xmlns:a16="http://schemas.microsoft.com/office/drawing/2014/main" id="{923EA9AE-BCEB-4DBE-871E-87D876C505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1392238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Cost = (45 + 450) x 2 = 990 I/Os</a:t>
            </a:r>
          </a:p>
          <a:p>
            <a:pPr eaLnBrk="1" hangingPunct="1"/>
            <a:r>
              <a:rPr lang="en-US" altLang="zh-CN" sz="2000" b="0"/>
              <a:t>Hashing reads and writes a relation once.</a:t>
            </a:r>
          </a:p>
          <a:p>
            <a:pPr lvl="1" eaLnBrk="1" hangingPunct="1"/>
            <a:endParaRPr lang="en-US" altLang="zh-CN" sz="2000" b="0"/>
          </a:p>
        </p:txBody>
      </p:sp>
      <p:graphicFrame>
        <p:nvGraphicFramePr>
          <p:cNvPr id="93190" name="Object 4">
            <a:extLst>
              <a:ext uri="{FF2B5EF4-FFF2-40B4-BE49-F238E27FC236}">
                <a16:creationId xmlns:a16="http://schemas.microsoft.com/office/drawing/2014/main" id="{F770F6D1-1962-4C4B-82A2-2F3A7FCA6F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3" y="1285875"/>
          <a:ext cx="8037512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Microsoft Drawing 1.01" r:id="rId3" imgW="8589963" imgH="5164138" progId="MSDraw.1.01">
                  <p:embed/>
                </p:oleObj>
              </mc:Choice>
              <mc:Fallback>
                <p:oleObj name="Microsoft Drawing 1.01" r:id="rId3" imgW="8589963" imgH="5164138" progId="MSDraw.1.01">
                  <p:embed/>
                  <p:pic>
                    <p:nvPicPr>
                      <p:cNvPr id="93190" name="Object 4">
                        <a:extLst>
                          <a:ext uri="{FF2B5EF4-FFF2-40B4-BE49-F238E27FC236}">
                            <a16:creationId xmlns:a16="http://schemas.microsoft.com/office/drawing/2014/main" id="{F770F6D1-1962-4C4B-82A2-2F3A7FCA6F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1285875"/>
                        <a:ext cx="8037512" cy="482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3">
            <a:extLst>
              <a:ext uri="{FF2B5EF4-FFF2-40B4-BE49-F238E27FC236}">
                <a16:creationId xmlns:a16="http://schemas.microsoft.com/office/drawing/2014/main" id="{D6F51D45-A941-459C-B2B9-9FF514BC8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4525963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Join bucket 0 of T1 and T2. Both buckets have more than 5 pages =&gt; re-hashing.</a:t>
            </a:r>
          </a:p>
          <a:p>
            <a:pPr lvl="1" eaLnBrk="1" hangingPunct="1"/>
            <a:endParaRPr lang="en-US" altLang="zh-CN" sz="2000" b="0"/>
          </a:p>
        </p:txBody>
      </p:sp>
      <p:graphicFrame>
        <p:nvGraphicFramePr>
          <p:cNvPr id="94214" name="Object 4">
            <a:extLst>
              <a:ext uri="{FF2B5EF4-FFF2-40B4-BE49-F238E27FC236}">
                <a16:creationId xmlns:a16="http://schemas.microsoft.com/office/drawing/2014/main" id="{1CAE1C13-EDA8-458C-8F93-9814AFEE65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663" y="1336675"/>
          <a:ext cx="8037512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Microsoft Drawing 1.01" r:id="rId3" imgW="8589963" imgH="5164138" progId="MSDraw.1.01">
                  <p:embed/>
                </p:oleObj>
              </mc:Choice>
              <mc:Fallback>
                <p:oleObj name="Microsoft Drawing 1.01" r:id="rId3" imgW="8589963" imgH="5164138" progId="MSDraw.1.01">
                  <p:embed/>
                  <p:pic>
                    <p:nvPicPr>
                      <p:cNvPr id="94214" name="Object 4">
                        <a:extLst>
                          <a:ext uri="{FF2B5EF4-FFF2-40B4-BE49-F238E27FC236}">
                            <a16:creationId xmlns:a16="http://schemas.microsoft.com/office/drawing/2014/main" id="{1CAE1C13-EDA8-458C-8F93-9814AFEE65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1336675"/>
                        <a:ext cx="8037512" cy="482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3">
            <a:extLst>
              <a:ext uri="{FF2B5EF4-FFF2-40B4-BE49-F238E27FC236}">
                <a16:creationId xmlns:a16="http://schemas.microsoft.com/office/drawing/2014/main" id="{702DF812-B1B1-4721-9D0D-7B20FC2C6D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4525963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Cost = (25 + 250) x 2 = 550 I/Os. Data in the two buckets is read and written once.</a:t>
            </a:r>
          </a:p>
        </p:txBody>
      </p:sp>
      <p:graphicFrame>
        <p:nvGraphicFramePr>
          <p:cNvPr id="95238" name="Object 4">
            <a:extLst>
              <a:ext uri="{FF2B5EF4-FFF2-40B4-BE49-F238E27FC236}">
                <a16:creationId xmlns:a16="http://schemas.microsoft.com/office/drawing/2014/main" id="{FF46FB0A-D0A2-4293-A34A-34FB29AA51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" y="1146175"/>
          <a:ext cx="7932738" cy="501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Microsoft Drawing 1.01" r:id="rId3" imgW="8475663" imgH="5367338" progId="MSDraw.1.01">
                  <p:embed/>
                </p:oleObj>
              </mc:Choice>
              <mc:Fallback>
                <p:oleObj name="Microsoft Drawing 1.01" r:id="rId3" imgW="8475663" imgH="5367338" progId="MSDraw.1.01">
                  <p:embed/>
                  <p:pic>
                    <p:nvPicPr>
                      <p:cNvPr id="95238" name="Object 4">
                        <a:extLst>
                          <a:ext uri="{FF2B5EF4-FFF2-40B4-BE49-F238E27FC236}">
                            <a16:creationId xmlns:a16="http://schemas.microsoft.com/office/drawing/2014/main" id="{FF46FB0A-D0A2-4293-A34A-34FB29AA5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1146175"/>
                        <a:ext cx="7932738" cy="501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1" name="Rectangle 3">
            <a:extLst>
              <a:ext uri="{FF2B5EF4-FFF2-40B4-BE49-F238E27FC236}">
                <a16:creationId xmlns:a16="http://schemas.microsoft.com/office/drawing/2014/main" id="{82136755-3D23-4C3C-94B5-54834C56A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4525963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Join “sub-bucket 0” of T1 and T2. Both buckets have more than 5 pages =&gt; re-hashing.</a:t>
            </a:r>
          </a:p>
        </p:txBody>
      </p:sp>
      <p:graphicFrame>
        <p:nvGraphicFramePr>
          <p:cNvPr id="96262" name="Object 4">
            <a:extLst>
              <a:ext uri="{FF2B5EF4-FFF2-40B4-BE49-F238E27FC236}">
                <a16:creationId xmlns:a16="http://schemas.microsoft.com/office/drawing/2014/main" id="{EEB1923E-CA1B-4DF1-8660-5D87B5FBEB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925" y="1146175"/>
          <a:ext cx="8002588" cy="501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name="Microsoft Drawing 1.01" r:id="rId3" imgW="8551863" imgH="5367338" progId="MSDraw.1.01">
                  <p:embed/>
                </p:oleObj>
              </mc:Choice>
              <mc:Fallback>
                <p:oleObj name="Microsoft Drawing 1.01" r:id="rId3" imgW="8551863" imgH="5367338" progId="MSDraw.1.01">
                  <p:embed/>
                  <p:pic>
                    <p:nvPicPr>
                      <p:cNvPr id="96262" name="Object 4">
                        <a:extLst>
                          <a:ext uri="{FF2B5EF4-FFF2-40B4-BE49-F238E27FC236}">
                            <a16:creationId xmlns:a16="http://schemas.microsoft.com/office/drawing/2014/main" id="{EEB1923E-CA1B-4DF1-8660-5D87B5FBEB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1146175"/>
                        <a:ext cx="8002588" cy="501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Rectangle 3">
            <a:extLst>
              <a:ext uri="{FF2B5EF4-FFF2-40B4-BE49-F238E27FC236}">
                <a16:creationId xmlns:a16="http://schemas.microsoft.com/office/drawing/2014/main" id="{96A49770-F4F3-4710-9CA0-0B48C6D1E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4525963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Hash sub-bucket 0 again. Cost = (6 + 60) x 2 = 132 I/Os.</a:t>
            </a:r>
          </a:p>
        </p:txBody>
      </p:sp>
      <p:graphicFrame>
        <p:nvGraphicFramePr>
          <p:cNvPr id="97286" name="Object 4">
            <a:extLst>
              <a:ext uri="{FF2B5EF4-FFF2-40B4-BE49-F238E27FC236}">
                <a16:creationId xmlns:a16="http://schemas.microsoft.com/office/drawing/2014/main" id="{BB89A12F-B1CB-49C9-BF97-C58C35723E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879475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97286" name="Object 4">
                        <a:extLst>
                          <a:ext uri="{FF2B5EF4-FFF2-40B4-BE49-F238E27FC236}">
                            <a16:creationId xmlns:a16="http://schemas.microsoft.com/office/drawing/2014/main" id="{BB89A12F-B1CB-49C9-BF97-C58C35723E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879475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9" name="Rectangle 3">
            <a:extLst>
              <a:ext uri="{FF2B5EF4-FFF2-40B4-BE49-F238E27FC236}">
                <a16:creationId xmlns:a16="http://schemas.microsoft.com/office/drawing/2014/main" id="{39963BE0-0AD0-4D37-BF73-04329CB9E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260350"/>
            <a:ext cx="8229600" cy="504825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Join sub-sub-bucket 0 of T1 and T2. Cost = 22 I/Os.</a:t>
            </a:r>
          </a:p>
        </p:txBody>
      </p:sp>
      <p:graphicFrame>
        <p:nvGraphicFramePr>
          <p:cNvPr id="98310" name="Object 4">
            <a:extLst>
              <a:ext uri="{FF2B5EF4-FFF2-40B4-BE49-F238E27FC236}">
                <a16:creationId xmlns:a16="http://schemas.microsoft.com/office/drawing/2014/main" id="{595535C2-AFEE-41C6-94F4-C82128C5A3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879475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98310" name="Object 4">
                        <a:extLst>
                          <a:ext uri="{FF2B5EF4-FFF2-40B4-BE49-F238E27FC236}">
                            <a16:creationId xmlns:a16="http://schemas.microsoft.com/office/drawing/2014/main" id="{595535C2-AFEE-41C6-94F4-C82128C5A3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879475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3" name="Rectangle 3">
            <a:extLst>
              <a:ext uri="{FF2B5EF4-FFF2-40B4-BE49-F238E27FC236}">
                <a16:creationId xmlns:a16="http://schemas.microsoft.com/office/drawing/2014/main" id="{0AF90B7B-D881-44FC-883D-9089D712A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188913"/>
            <a:ext cx="8229600" cy="4525962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Join sub-sub-bucket 1 of T1 and T2. Cost = 11 I/Os.</a:t>
            </a:r>
          </a:p>
          <a:p>
            <a:pPr eaLnBrk="1" hangingPunct="1"/>
            <a:r>
              <a:rPr lang="en-US" altLang="zh-CN" sz="2000" b="0"/>
              <a:t>Similarly, for sub-sub-buckets 2, 3, 4…</a:t>
            </a:r>
          </a:p>
        </p:txBody>
      </p:sp>
      <p:graphicFrame>
        <p:nvGraphicFramePr>
          <p:cNvPr id="99334" name="Object 4">
            <a:extLst>
              <a:ext uri="{FF2B5EF4-FFF2-40B4-BE49-F238E27FC236}">
                <a16:creationId xmlns:a16="http://schemas.microsoft.com/office/drawing/2014/main" id="{7DB4CB32-0F6A-45E2-9D2C-FF5F1B2850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879475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99334" name="Object 4">
                        <a:extLst>
                          <a:ext uri="{FF2B5EF4-FFF2-40B4-BE49-F238E27FC236}">
                            <a16:creationId xmlns:a16="http://schemas.microsoft.com/office/drawing/2014/main" id="{7DB4CB32-0F6A-45E2-9D2C-FF5F1B2850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879475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Rectangle 3">
            <a:extLst>
              <a:ext uri="{FF2B5EF4-FFF2-40B4-BE49-F238E27FC236}">
                <a16:creationId xmlns:a16="http://schemas.microsoft.com/office/drawing/2014/main" id="{F3ADBFBF-E7F5-4159-AE24-1311985EF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193675"/>
            <a:ext cx="8229600" cy="4525963"/>
          </a:xfrm>
          <a:noFill/>
        </p:spPr>
        <p:txBody>
          <a:bodyPr/>
          <a:lstStyle/>
          <a:p>
            <a:pPr eaLnBrk="1" hangingPunct="1"/>
            <a:r>
              <a:rPr lang="en-US" altLang="zh-CN" sz="2000" b="0"/>
              <a:t>Join sub-bucket 1 of T1 and T2. Cost = 55 I/Os.</a:t>
            </a:r>
          </a:p>
          <a:p>
            <a:pPr eaLnBrk="1" hangingPunct="1"/>
            <a:r>
              <a:rPr lang="en-US" altLang="zh-CN" sz="2000" b="0"/>
              <a:t>Similarly, for sub-buckets 2, 3, 4…</a:t>
            </a:r>
          </a:p>
        </p:txBody>
      </p:sp>
      <p:graphicFrame>
        <p:nvGraphicFramePr>
          <p:cNvPr id="100358" name="Object 4">
            <a:extLst>
              <a:ext uri="{FF2B5EF4-FFF2-40B4-BE49-F238E27FC236}">
                <a16:creationId xmlns:a16="http://schemas.microsoft.com/office/drawing/2014/main" id="{1C90AB2E-6FF4-405A-B0C6-81E21D9200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908050"/>
          <a:ext cx="7991475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Microsoft Drawing 1.01" r:id="rId3" imgW="8539163" imgH="5653088" progId="MSDraw.1.01">
                  <p:embed/>
                </p:oleObj>
              </mc:Choice>
              <mc:Fallback>
                <p:oleObj name="Microsoft Drawing 1.01" r:id="rId3" imgW="8539163" imgH="5653088" progId="MSDraw.1.01">
                  <p:embed/>
                  <p:pic>
                    <p:nvPicPr>
                      <p:cNvPr id="100358" name="Object 4">
                        <a:extLst>
                          <a:ext uri="{FF2B5EF4-FFF2-40B4-BE49-F238E27FC236}">
                            <a16:creationId xmlns:a16="http://schemas.microsoft.com/office/drawing/2014/main" id="{1C90AB2E-6FF4-405A-B0C6-81E21D9200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908050"/>
                        <a:ext cx="7991475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2 Relational Model [兼容模式]" id="{6DB93EB1-090B-4D3B-89BA-661D52C0E1E4}" vid="{E996D8BB-BE73-4838-99B0-56F865D789F1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母版</Template>
  <TotalTime>49551</TotalTime>
  <Words>8132</Words>
  <Application>Microsoft Office PowerPoint</Application>
  <PresentationFormat>全屏显示(4:3)</PresentationFormat>
  <Paragraphs>831</Paragraphs>
  <Slides>122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122</vt:i4>
      </vt:variant>
    </vt:vector>
  </HeadingPairs>
  <TitlesOfParts>
    <vt:vector size="140" baseType="lpstr">
      <vt:lpstr>Monotype Sorts</vt:lpstr>
      <vt:lpstr>等线</vt:lpstr>
      <vt:lpstr>等线 Light</vt:lpstr>
      <vt:lpstr>方正舒体</vt:lpstr>
      <vt:lpstr>黑体</vt:lpstr>
      <vt:lpstr>Arial</vt:lpstr>
      <vt:lpstr>Garamond</vt:lpstr>
      <vt:lpstr>Helvetica</vt:lpstr>
      <vt:lpstr>Tahoma</vt:lpstr>
      <vt:lpstr>Times New Roman</vt:lpstr>
      <vt:lpstr>Webdings</vt:lpstr>
      <vt:lpstr>Wingdings</vt:lpstr>
      <vt:lpstr>db-5-grey</vt:lpstr>
      <vt:lpstr>自定义设计方案</vt:lpstr>
      <vt:lpstr>Microsoft Drawing 1.01</vt:lpstr>
      <vt:lpstr>Image</vt:lpstr>
      <vt:lpstr>Bitmap Image</vt:lpstr>
      <vt:lpstr>Equation</vt:lpstr>
      <vt:lpstr>Chapter 12: Query Processing</vt:lpstr>
      <vt:lpstr>Chapter 12:  Query Processing</vt:lpstr>
      <vt:lpstr>Basic Steps in Query Processing</vt:lpstr>
      <vt:lpstr>Basic Steps in Query Processing (Cont.)</vt:lpstr>
      <vt:lpstr>Basic Steps in Query Processing : Optimization</vt:lpstr>
      <vt:lpstr>Basic Steps in Query Processing : Optimization</vt:lpstr>
      <vt:lpstr>Basic Steps: Optimization (Cont.)</vt:lpstr>
      <vt:lpstr>Example</vt:lpstr>
      <vt:lpstr>Example（语法分析与翻译）</vt:lpstr>
      <vt:lpstr>Example（查询优化）</vt:lpstr>
      <vt:lpstr>Example（优化结果）</vt:lpstr>
      <vt:lpstr>Example（执行计划）</vt:lpstr>
      <vt:lpstr>查询代价的测量（预备知识）</vt:lpstr>
      <vt:lpstr>Measures of Query Cost</vt:lpstr>
      <vt:lpstr>Measures of Query Cost (Cont.)</vt:lpstr>
      <vt:lpstr>Measures of Query Cost (Cont.)</vt:lpstr>
      <vt:lpstr>PowerPoint 演示文稿</vt:lpstr>
      <vt:lpstr>Primary Index  (REVIEW)</vt:lpstr>
      <vt:lpstr>Secondary Index  (REVIEW)</vt:lpstr>
      <vt:lpstr>Selection Operation</vt:lpstr>
      <vt:lpstr>Selections Using Indices</vt:lpstr>
      <vt:lpstr>Selections Using Indices</vt:lpstr>
      <vt:lpstr>Selections Using Indices</vt:lpstr>
      <vt:lpstr>Selections Using Indices</vt:lpstr>
      <vt:lpstr>Selections Involving Comparisons</vt:lpstr>
      <vt:lpstr>Selections Involving Comparisons</vt:lpstr>
      <vt:lpstr>Cost estimates for selection algorithms</vt:lpstr>
      <vt:lpstr>Implementation of Complex Selections</vt:lpstr>
      <vt:lpstr>Select-多字段查询:A9</vt:lpstr>
      <vt:lpstr>Select-多字段查询:A9</vt:lpstr>
      <vt:lpstr>Select-多字段查询:A9</vt:lpstr>
      <vt:lpstr>Select-多字段查询:A9</vt:lpstr>
      <vt:lpstr>Select-多字段查询:A9</vt:lpstr>
      <vt:lpstr>Algorithms for Complex Selections</vt:lpstr>
      <vt:lpstr>PowerPoint 演示文稿</vt:lpstr>
      <vt:lpstr>Sorting</vt:lpstr>
      <vt:lpstr>External Sort-Merge</vt:lpstr>
      <vt:lpstr>External Sort-Merge (Cont.)</vt:lpstr>
      <vt:lpstr>External Sort-Merge (Cont.)</vt:lpstr>
      <vt:lpstr>外排序(例子一)</vt:lpstr>
      <vt:lpstr>预排序(例子)</vt:lpstr>
      <vt:lpstr>预排序(例子)</vt:lpstr>
      <vt:lpstr>预排序(例子)</vt:lpstr>
      <vt:lpstr>1st 归并(例子)</vt:lpstr>
      <vt:lpstr>1st 归并(例子)</vt:lpstr>
      <vt:lpstr>归并两个有序归并段(例子)</vt:lpstr>
      <vt:lpstr>归并两个有序归并段(例子)</vt:lpstr>
      <vt:lpstr>归并两个有序归并段(例子)</vt:lpstr>
      <vt:lpstr>归并两个有序归并段(例子)</vt:lpstr>
      <vt:lpstr>归并两个有序归并段(例子)</vt:lpstr>
      <vt:lpstr>归并两个有序归并段(例子)</vt:lpstr>
      <vt:lpstr>归并两个有序归并段(例子)</vt:lpstr>
      <vt:lpstr>1st 归并(代价)</vt:lpstr>
      <vt:lpstr>2nd 归并过程(例子)</vt:lpstr>
      <vt:lpstr>归并排序总I/O代价</vt:lpstr>
      <vt:lpstr>外排序例子二</vt:lpstr>
      <vt:lpstr>一般情况下的外排序（M-路归并）</vt:lpstr>
      <vt:lpstr>一般情况下的外排序I/O代价估计</vt:lpstr>
      <vt:lpstr>External Merge Sort (Cont.)</vt:lpstr>
      <vt:lpstr>External Merge Sort (Cont.)</vt:lpstr>
      <vt:lpstr>PowerPoint 演示文稿</vt:lpstr>
      <vt:lpstr>Join Operation</vt:lpstr>
      <vt:lpstr>Nested-Loop Join</vt:lpstr>
      <vt:lpstr>PowerPoint 演示文稿</vt:lpstr>
      <vt:lpstr>Nested-Loop Join (Cont.)</vt:lpstr>
      <vt:lpstr>Nested-Loop Join (Cont.)</vt:lpstr>
      <vt:lpstr>Block Nested-Loop Join</vt:lpstr>
      <vt:lpstr>Block Nested-Loop Join</vt:lpstr>
      <vt:lpstr>Block Nested-Loop Join</vt:lpstr>
      <vt:lpstr>Block Nested-Loop Join</vt:lpstr>
      <vt:lpstr>Block Nested-Loop Join (Cont.)</vt:lpstr>
      <vt:lpstr>Block Nested-Loop Join (Cont.)</vt:lpstr>
      <vt:lpstr>Indexed Nested-Loop Join</vt:lpstr>
      <vt:lpstr>Indexed Nested-Loop Join</vt:lpstr>
      <vt:lpstr>Example of Nested-Loop Join Costs</vt:lpstr>
      <vt:lpstr>Merge-Join</vt:lpstr>
      <vt:lpstr>Join-排序-归并连接(sort-merge join)</vt:lpstr>
      <vt:lpstr>Join-排序-归并连接(例子)</vt:lpstr>
      <vt:lpstr>Join-排序-归并连接(例子)</vt:lpstr>
      <vt:lpstr>Join-排序-归并连接(例子)</vt:lpstr>
      <vt:lpstr>Join-排序-归并连接(例子)</vt:lpstr>
      <vt:lpstr>Merge-Join (Cont.)</vt:lpstr>
      <vt:lpstr>Hash-Join</vt:lpstr>
      <vt:lpstr>Hash-Join (Cont.)</vt:lpstr>
      <vt:lpstr>Hash-Join (Cont.)</vt:lpstr>
      <vt:lpstr>Hash-Join Algorithm</vt:lpstr>
      <vt:lpstr>Join-散列连接(hash join)</vt:lpstr>
      <vt:lpstr>合并两个桶 </vt:lpstr>
      <vt:lpstr>合并两个桶(cont.)</vt:lpstr>
      <vt:lpstr>合并两个桶(cont.)</vt:lpstr>
      <vt:lpstr>Join-散列连接(例子)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Hash-Join algorithm (Cont.)</vt:lpstr>
      <vt:lpstr>Handling of Overflows</vt:lpstr>
      <vt:lpstr>Cost of Hash-Join</vt:lpstr>
      <vt:lpstr>Example of Cost of Hash-Join</vt:lpstr>
      <vt:lpstr>Hybrid Hash–Join</vt:lpstr>
      <vt:lpstr>Complex Joins</vt:lpstr>
      <vt:lpstr>Other Operations</vt:lpstr>
      <vt:lpstr>Other Operations : Aggregation</vt:lpstr>
      <vt:lpstr>Other Operations : Set Operations</vt:lpstr>
      <vt:lpstr>Other Operations : Set Operations</vt:lpstr>
      <vt:lpstr>Other Operations : Outer Join</vt:lpstr>
      <vt:lpstr>Other Operations : Outer Join</vt:lpstr>
      <vt:lpstr>Evaluation of Expressions</vt:lpstr>
      <vt:lpstr>Materialization</vt:lpstr>
      <vt:lpstr>Materialization (Cont.)</vt:lpstr>
      <vt:lpstr>Pipelining</vt:lpstr>
      <vt:lpstr>Pipelining (Cont.)</vt:lpstr>
      <vt:lpstr>Pipelining (Cont.)</vt:lpstr>
      <vt:lpstr>Evaluation Algorithms for Pipelining</vt:lpstr>
      <vt:lpstr>Assignments</vt:lpstr>
      <vt:lpstr>End of Chapter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12: Query Processing</dc:title>
  <dc:creator>Silberschatz, Korth and Sudarshan</dc:creator>
  <cp:lastModifiedBy>c j</cp:lastModifiedBy>
  <cp:revision>575</cp:revision>
  <cp:lastPrinted>1999-06-28T19:27:31Z</cp:lastPrinted>
  <dcterms:created xsi:type="dcterms:W3CDTF">2000-02-23T18:58:38Z</dcterms:created>
  <dcterms:modified xsi:type="dcterms:W3CDTF">2022-05-11T08:03:07Z</dcterms:modified>
</cp:coreProperties>
</file>